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7" roundtripDataSignature="AMtx7miwbJt3ieX9sja4N9aBzE7+I/2gN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customschemas.google.com/relationships/presentationmetadata" Target="metadata"/><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1000"/>
              </a:spcBef>
              <a:spcAft>
                <a:spcPts val="0"/>
              </a:spcAft>
              <a:buClr>
                <a:schemeClr val="dk1"/>
              </a:buClr>
              <a:buSzPts val="1100"/>
              <a:buFont typeface="Arial"/>
              <a:buNone/>
            </a:pPr>
            <a:r>
              <a:rPr lang="fr-CA" sz="1100"/>
              <a:t>One of the key outcomes of the 2023-26 GAC Transformation Implementation Plan (“the Implementation Plan”) is “supporting deployment abroad: employees </a:t>
            </a:r>
            <a:r>
              <a:rPr lang="fr-CA" sz="1100" u="sng"/>
              <a:t>and their families</a:t>
            </a:r>
            <a:r>
              <a:rPr lang="fr-CA" sz="1100"/>
              <a:t> posted abroad are supported effectively.”  </a:t>
            </a:r>
            <a:endParaRPr sz="1100"/>
          </a:p>
          <a:p>
            <a:pPr indent="0" lvl="0" marL="0" rtl="0" algn="just">
              <a:spcBef>
                <a:spcPts val="1000"/>
              </a:spcBef>
              <a:spcAft>
                <a:spcPts val="0"/>
              </a:spcAft>
              <a:buClr>
                <a:schemeClr val="dk1"/>
              </a:buClr>
              <a:buSzPts val="1100"/>
              <a:buFont typeface="Arial"/>
              <a:buNone/>
            </a:pPr>
            <a:r>
              <a:rPr lang="fr-CA" sz="1100"/>
              <a:t>The CDFN conducted several informal discussions with Canadian diplomatic partners and spouses which included identification of potential proposals related to this key outcome.  </a:t>
            </a:r>
            <a:endParaRPr sz="1100"/>
          </a:p>
          <a:p>
            <a:pPr indent="0" lvl="0" marL="0" rtl="0" algn="just">
              <a:spcBef>
                <a:spcPts val="1000"/>
              </a:spcBef>
              <a:spcAft>
                <a:spcPts val="0"/>
              </a:spcAft>
              <a:buClr>
                <a:schemeClr val="dk1"/>
              </a:buClr>
              <a:buSzPts val="1100"/>
              <a:buFont typeface="Arial"/>
              <a:buNone/>
            </a:pPr>
            <a:r>
              <a:rPr lang="fr-CA" sz="1100"/>
              <a:t>Participants were asked to provide information about their personal circumstances, evaluate their experience with employment, training, communication and community, financial, equity as diplomatic family members and provide feedback on 24 potential proposals to assist the CDFN in identifying the 10 priority proposals to inform the GAC the Implementation Plan. Respondents were also invited to write comments to share their personal experiences and concerns relating to the proposals.  </a:t>
            </a:r>
            <a:endParaRPr sz="1100"/>
          </a:p>
          <a:p>
            <a:pPr indent="0" lvl="0" marL="0" rtl="0" algn="just">
              <a:spcBef>
                <a:spcPts val="1000"/>
              </a:spcBef>
              <a:spcAft>
                <a:spcPts val="0"/>
              </a:spcAft>
              <a:buClr>
                <a:schemeClr val="dk1"/>
              </a:buClr>
              <a:buSzPts val="1100"/>
              <a:buFont typeface="Arial"/>
              <a:buNone/>
            </a:pPr>
            <a:r>
              <a:rPr lang="fr-CA" sz="1100"/>
              <a:t>Stats on community and respondents will be shared on the website. Keeping in mind we had ⅔ of respondents were posted abroad, early to mid career, with family. </a:t>
            </a:r>
            <a:endParaRPr/>
          </a:p>
        </p:txBody>
      </p:sp>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2fe7b473397_0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4" name="Google Shape;214;g2fe7b473397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ff60886a44_0_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100"/>
              <a:buFont typeface="Arial"/>
              <a:buNone/>
            </a:pPr>
            <a:r>
              <a:rPr lang="fr-CA" sz="1100"/>
              <a:t>For this section, participants were asked to select their top 10 priorities to better support spouses or partners of Canadians who are posted abroad. </a:t>
            </a:r>
            <a:endParaRPr sz="1100"/>
          </a:p>
          <a:p>
            <a:pPr indent="0" lvl="0" marL="0" rtl="0" algn="just">
              <a:spcBef>
                <a:spcPts val="0"/>
              </a:spcBef>
              <a:spcAft>
                <a:spcPts val="0"/>
              </a:spcAft>
              <a:buClr>
                <a:schemeClr val="dk1"/>
              </a:buClr>
              <a:buSzPts val="1100"/>
              <a:buFont typeface="Arial"/>
              <a:buNone/>
            </a:pPr>
            <a:r>
              <a:t/>
            </a:r>
            <a:endParaRPr sz="1100"/>
          </a:p>
          <a:p>
            <a:pPr indent="0" lvl="0" marL="0" rtl="0" algn="just">
              <a:spcBef>
                <a:spcPts val="0"/>
              </a:spcBef>
              <a:spcAft>
                <a:spcPts val="0"/>
              </a:spcAft>
              <a:buClr>
                <a:schemeClr val="dk1"/>
              </a:buClr>
              <a:buSzPts val="1100"/>
              <a:buFont typeface="Arial"/>
              <a:buNone/>
            </a:pPr>
            <a:r>
              <a:rPr lang="fr-CA" sz="1100"/>
              <a:t>The most highly supported proposals can be categorized into four main groups: spousal employment; training; official representation and access to information; and retirement support. </a:t>
            </a:r>
            <a:endParaRPr/>
          </a:p>
          <a:p>
            <a:pPr indent="-298450" lvl="0" marL="457200" rtl="0" algn="just">
              <a:spcBef>
                <a:spcPts val="1000"/>
              </a:spcBef>
              <a:spcAft>
                <a:spcPts val="0"/>
              </a:spcAft>
              <a:buClr>
                <a:schemeClr val="dk1"/>
              </a:buClr>
              <a:buSzPts val="1100"/>
              <a:buFont typeface="Calibri"/>
              <a:buAutoNum type="arabicPeriod"/>
            </a:pPr>
            <a:r>
              <a:rPr b="1" lang="fr-CA" sz="1100"/>
              <a:t>Spousal employment</a:t>
            </a:r>
            <a:r>
              <a:rPr lang="fr-CA" sz="1100"/>
              <a:t>: The single most highly supported proposal was “</a:t>
            </a:r>
            <a:r>
              <a:rPr b="1" lang="fr-CA" sz="1100"/>
              <a:t>creation of a formal qualified employment pool for partners and other family members of Canadians posted abroad</a:t>
            </a:r>
            <a:r>
              <a:rPr lang="fr-CA" sz="1100"/>
              <a:t>, similar to the US “Foreign Service Family Reserve Corps” (68.7%).  Respondents commented that there are many highly qualified and educated partners abroad that could fill positions at missions at a much lower cost compared to TDs and employees at posting, noting the US model as cost-effective and popular with US colleagues.</a:t>
            </a:r>
            <a:endParaRPr sz="1100"/>
          </a:p>
          <a:p>
            <a:pPr indent="0" lvl="0" marL="457200" rtl="0" algn="just">
              <a:spcBef>
                <a:spcPts val="1000"/>
              </a:spcBef>
              <a:spcAft>
                <a:spcPts val="0"/>
              </a:spcAft>
              <a:buClr>
                <a:schemeClr val="dk1"/>
              </a:buClr>
              <a:buSzPts val="1100"/>
              <a:buFont typeface="Arial"/>
              <a:buNone/>
            </a:pPr>
            <a:r>
              <a:rPr lang="fr-CA" sz="1100"/>
              <a:t>The second most highly supported proposal was “embassy employment contracts for partners and family members paid at the same rate of pay as if the work was being completed in Ottawa, rather than local employment rates of pay” (65.7%).  Respondents commented about having taken locally engaged staff (LES) contracts where the rate of pay was lower than Canadian minimum wage, as well as inconsistent approaches to pay for spousal contracts at different missions.</a:t>
            </a:r>
            <a:endParaRPr sz="1100"/>
          </a:p>
          <a:p>
            <a:pPr indent="0" lvl="0" marL="457200" rtl="0" algn="just">
              <a:spcBef>
                <a:spcPts val="1000"/>
              </a:spcBef>
              <a:spcAft>
                <a:spcPts val="0"/>
              </a:spcAft>
              <a:buClr>
                <a:schemeClr val="dk1"/>
              </a:buClr>
              <a:buSzPts val="1100"/>
              <a:buFont typeface="Arial"/>
              <a:buNone/>
            </a:pPr>
            <a:r>
              <a:rPr lang="fr-CA" sz="1100"/>
              <a:t>Other highly supported proposals in this category include: “priority access to embassy employment contracts for partners and family members who meet the minimum requirements of the job description” (57.6%), and “improved support for telework arrangements with government departments in Canada” (43.4%), with many respondents reporting significant barriers and differential treatment related to telework in the absence of an interdepartmental agreement for telework.</a:t>
            </a:r>
            <a:endParaRPr sz="1100"/>
          </a:p>
          <a:p>
            <a:pPr indent="0" lvl="0" marL="0" rtl="0" algn="just">
              <a:spcBef>
                <a:spcPts val="0"/>
              </a:spcBef>
              <a:spcAft>
                <a:spcPts val="0"/>
              </a:spcAft>
              <a:buClr>
                <a:schemeClr val="dk1"/>
              </a:buClr>
              <a:buSzPts val="1100"/>
              <a:buFont typeface="Arial"/>
              <a:buNone/>
            </a:pPr>
            <a:r>
              <a:t/>
            </a:r>
            <a:endParaRPr sz="1100"/>
          </a:p>
          <a:p>
            <a:pPr indent="-298450" lvl="0" marL="457200" rtl="0" algn="just">
              <a:spcBef>
                <a:spcPts val="0"/>
              </a:spcBef>
              <a:spcAft>
                <a:spcPts val="0"/>
              </a:spcAft>
              <a:buClr>
                <a:schemeClr val="dk1"/>
              </a:buClr>
              <a:buSzPts val="1100"/>
              <a:buFont typeface="Calibri"/>
              <a:buAutoNum type="arabicPeriod"/>
            </a:pPr>
            <a:r>
              <a:rPr b="1" lang="fr-CA" sz="1100"/>
              <a:t>Training: </a:t>
            </a:r>
            <a:r>
              <a:rPr lang="fr-CA" sz="1100"/>
              <a:t>The third most highly supported proposal was “access to foreign language training before and/or during a posting abroad” (64.7%), with respondents commenting on challenges with local integration while abroad in the absence of foreign language training.  Other highly supported proposals in this category included “access to training before and during a posting through the Canada School of Public Service and other courses, including Passport Training” (40.9%); financial support for education / training (e.g. for career shifts)” (41.4%), and “access to French or English language training” (40.4%).  Several comments noted that access to training for jobs at mission (particularly in relation to immigration and consular roles) would cut down on departmental TD costs.</a:t>
            </a:r>
            <a:endParaRPr sz="1100"/>
          </a:p>
          <a:p>
            <a:pPr indent="-298450" lvl="0" marL="457200" rtl="0" algn="just">
              <a:spcBef>
                <a:spcPts val="1000"/>
              </a:spcBef>
              <a:spcAft>
                <a:spcPts val="0"/>
              </a:spcAft>
              <a:buClr>
                <a:schemeClr val="dk1"/>
              </a:buClr>
              <a:buSzPts val="1100"/>
              <a:buFont typeface="Calibri"/>
              <a:buAutoNum type="arabicPeriod"/>
            </a:pPr>
            <a:r>
              <a:rPr b="1" lang="fr-CA" sz="1100"/>
              <a:t>Official Representation and Access to Information: </a:t>
            </a:r>
            <a:r>
              <a:rPr lang="fr-CA" sz="1100"/>
              <a:t>52% of respondents prioritized the “creation of an officially recognized network / group for partners of Canadian diplomats abroad with representation in official discussions with the employer related to partners and families abroad.”  42.9% of respondents prioritized the “creation of a communication portal for partners to access relevant information (e.g. Mission Reports, FSDs, MROs) outside of the GAC intranet.”  A high number of comments related to diplomatic family members’ experiences of a feeling of loss of power, control, and respect; of needing to rely on their spouses to get basic information; and frustration with terms that are perceived to be demeaning such as “dependent” and “trailing spouse.”  </a:t>
            </a:r>
            <a:endParaRPr sz="1100"/>
          </a:p>
          <a:p>
            <a:pPr indent="-298450" lvl="0" marL="457200" rtl="0" algn="just">
              <a:spcBef>
                <a:spcPts val="1000"/>
              </a:spcBef>
              <a:spcAft>
                <a:spcPts val="0"/>
              </a:spcAft>
              <a:buClr>
                <a:schemeClr val="dk1"/>
              </a:buClr>
              <a:buSzPts val="1100"/>
              <a:buFont typeface="Calibri"/>
              <a:buAutoNum type="arabicPeriod"/>
            </a:pPr>
            <a:r>
              <a:rPr b="1" lang="fr-CA" sz="1100"/>
              <a:t>Retirement Support: </a:t>
            </a:r>
            <a:r>
              <a:rPr lang="fr-CA" sz="1100"/>
              <a:t>48% of respondents prioritized “funding for CPP/QPP contributions for partners who were previously employed but who became unemployed due to joining their partner on a posting.”  This is perhaps best illustrated by this comment: “I sacrificed career and income potential, but the rub is that at the  end of his career, if my spouse dies I only get half the pension but have pretty much nothing of my own because of following him around.”</a:t>
            </a:r>
            <a:endParaRPr sz="1100"/>
          </a:p>
          <a:p>
            <a:pPr indent="0" lvl="0" marL="0" rtl="0" algn="l">
              <a:lnSpc>
                <a:spcPct val="100000"/>
              </a:lnSpc>
              <a:spcBef>
                <a:spcPts val="0"/>
              </a:spcBef>
              <a:spcAft>
                <a:spcPts val="0"/>
              </a:spcAft>
              <a:buSzPts val="1400"/>
              <a:buNone/>
            </a:pPr>
            <a:r>
              <a:t/>
            </a:r>
            <a:endParaRPr/>
          </a:p>
        </p:txBody>
      </p:sp>
      <p:sp>
        <p:nvSpPr>
          <p:cNvPr id="225" name="Google Shape;225;g2ff60886a44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fe7b473397_0_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CA"/>
              <a:t>Leaving with a selection of comments from respondent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fr-CA"/>
              <a:t>Next steps are to share these results with the community - summary format and a more fulsome report with more detailed breakdown.</a:t>
            </a:r>
            <a:endParaRPr/>
          </a:p>
        </p:txBody>
      </p:sp>
      <p:sp>
        <p:nvSpPr>
          <p:cNvPr id="234" name="Google Shape;234;g2fe7b473397_0_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1000"/>
              </a:spcBef>
              <a:spcAft>
                <a:spcPts val="0"/>
              </a:spcAft>
              <a:buNone/>
            </a:pPr>
            <a:r>
              <a:rPr lang="fr-CA"/>
              <a:t>Early/mid-career age of respondent &amp; number of years abroad  with other dependents </a:t>
            </a:r>
            <a:r>
              <a:rPr lang="fr-CA"/>
              <a:t>(⅔)</a:t>
            </a:r>
            <a:endParaRPr/>
          </a:p>
          <a:p>
            <a:pPr indent="0" lvl="0" marL="0" rtl="0" algn="just">
              <a:spcBef>
                <a:spcPts val="1000"/>
              </a:spcBef>
              <a:spcAft>
                <a:spcPts val="0"/>
              </a:spcAft>
              <a:buNone/>
            </a:pPr>
            <a:r>
              <a:rPr lang="fr-CA"/>
              <a:t>Spouse &amp; partners almost all respondents (98%)</a:t>
            </a:r>
            <a:endParaRPr/>
          </a:p>
          <a:p>
            <a:pPr indent="0" lvl="0" marL="0" rtl="0" algn="just">
              <a:spcBef>
                <a:spcPts val="1000"/>
              </a:spcBef>
              <a:spcAft>
                <a:spcPts val="0"/>
              </a:spcAft>
              <a:buNone/>
            </a:pPr>
            <a:r>
              <a:rPr lang="fr-CA"/>
              <a:t>Majority of Cnd cit (88%)</a:t>
            </a:r>
            <a:endParaRPr/>
          </a:p>
        </p:txBody>
      </p:sp>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CA"/>
              <a:t>⅔  posted abroad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fr-CA"/>
              <a:t>We wanted to compare overall response with only those working abroad because of long documented issues that posting impacts negatively employment prospects. 56 vs 46 </a:t>
            </a:r>
            <a:r>
              <a:rPr lang="fr-CA"/>
              <a:t>for full time. More part-time work on post (15 vs 22) and more not working on post (27 vs 33)</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fr-CA"/>
              <a:t>Work situation for all responses, highest proportion of working in Canada (in Cnd post), working at missing, teleworking</a:t>
            </a:r>
            <a:endParaRPr/>
          </a:p>
        </p:txBody>
      </p:sp>
      <p:sp>
        <p:nvSpPr>
          <p:cNvPr id="139" name="Google Shape;13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C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ff60886a44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CA"/>
              <a:t>Second part of </a:t>
            </a:r>
            <a:r>
              <a:rPr lang="fr-CA"/>
              <a:t>survey</a:t>
            </a:r>
            <a:r>
              <a:rPr lang="fr-CA"/>
              <a:t> was to seek feedback from spouses/partners on their experience of being posted abroad in six different categories: employment, training, communication and community, finance, equity and general.</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fr-CA"/>
              <a:t>Asked to rate statement. Some statements were drafted in the negative so disagreement expressed by respondents indicates positive sentiment.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fr-CA"/>
              <a:t>We only consider the responses in which participants rated statements from 1 (complete disagreement) to 5 (complete agreement) . </a:t>
            </a:r>
            <a:r>
              <a:rPr lang="fr-CA"/>
              <a:t>Considered</a:t>
            </a:r>
            <a:r>
              <a:rPr lang="fr-CA"/>
              <a:t> unanswered if omitted or rated as 0.</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fr-CA"/>
              <a:t>In green are the highest ranked statement, however does not mean “rosy situation” considering that only one had a majority of positive </a:t>
            </a:r>
            <a:r>
              <a:rPr lang="fr-CA"/>
              <a:t>sentiment</a:t>
            </a:r>
            <a:r>
              <a:rPr lang="fr-CA"/>
              <a:t> attached to it. Mostly attributed to statements looking at overall big picture of being posted abroad.</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fr-CA"/>
              <a:t>Lowest ranked in area of spousal employment with very high negative sentiment. Shows what we can </a:t>
            </a:r>
            <a:r>
              <a:rPr lang="fr-CA"/>
              <a:t>improve one.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fr-CA"/>
              <a:t>Breakdown of each statement, but in the interest of time, will not go through individually</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151" name="Google Shape;151;g2ff60886a44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CA"/>
              <a:t>Illustration of what the breakdown would look. Positive would be dark greenish and royal blue colours.</a:t>
            </a:r>
            <a:endParaRPr/>
          </a:p>
        </p:txBody>
      </p:sp>
      <p:sp>
        <p:nvSpPr>
          <p:cNvPr id="162" name="Google Shape;16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fe7b473397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fe7b473397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3" name="Google Shape;18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 name="Google Shape;19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fe7b473397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g2fe7b473397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 name="Google Shape;18;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1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1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3" name="Google Shape;83;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0"/>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0"/>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1"/>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1"/>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2"/>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2"/>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2"/>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2"/>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2"/>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1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6"/>
          <p:cNvSpPr/>
          <p:nvPr>
            <p:ph idx="2" type="pic"/>
          </p:nvPr>
        </p:nvSpPr>
        <p:spPr>
          <a:xfrm>
            <a:off x="5183188" y="987425"/>
            <a:ext cx="6172200" cy="4873625"/>
          </a:xfrm>
          <a:prstGeom prst="rect">
            <a:avLst/>
          </a:prstGeom>
          <a:noFill/>
          <a:ln>
            <a:noFill/>
          </a:ln>
        </p:spPr>
      </p:sp>
      <p:sp>
        <p:nvSpPr>
          <p:cNvPr id="68" name="Google Shape;68;p1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C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5.png"/><Relationship Id="rId6" Type="http://schemas.openxmlformats.org/officeDocument/2006/relationships/image" Target="../media/image8.png"/><Relationship Id="rId7"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3.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
          <p:cNvSpPr txBox="1"/>
          <p:nvPr>
            <p:ph type="title"/>
          </p:nvPr>
        </p:nvSpPr>
        <p:spPr>
          <a:xfrm>
            <a:off x="838200" y="365125"/>
            <a:ext cx="7058891" cy="2894652"/>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195868"/>
              </a:buClr>
              <a:buSzPts val="4400"/>
              <a:buFont typeface="Calibri"/>
              <a:buNone/>
            </a:pPr>
            <a:r>
              <a:rPr b="1" i="0" lang="fr-CA">
                <a:solidFill>
                  <a:srgbClr val="195868"/>
                </a:solidFill>
                <a:latin typeface="Arial"/>
                <a:ea typeface="Arial"/>
                <a:cs typeface="Arial"/>
                <a:sym typeface="Arial"/>
              </a:rPr>
              <a:t>Canadian Diplomatic Family Network</a:t>
            </a:r>
            <a:br>
              <a:rPr lang="fr-CA">
                <a:solidFill>
                  <a:srgbClr val="195868"/>
                </a:solidFill>
                <a:latin typeface="Arial"/>
                <a:ea typeface="Arial"/>
                <a:cs typeface="Arial"/>
                <a:sym typeface="Arial"/>
              </a:rPr>
            </a:br>
            <a:r>
              <a:rPr b="1" i="0" lang="fr-CA">
                <a:solidFill>
                  <a:srgbClr val="195868"/>
                </a:solidFill>
                <a:latin typeface="Arial"/>
                <a:ea typeface="Arial"/>
                <a:cs typeface="Arial"/>
                <a:sym typeface="Arial"/>
              </a:rPr>
              <a:t>Survey Results</a:t>
            </a:r>
            <a:endParaRPr>
              <a:solidFill>
                <a:srgbClr val="195868"/>
              </a:solidFill>
              <a:latin typeface="Arial"/>
              <a:ea typeface="Arial"/>
              <a:cs typeface="Arial"/>
              <a:sym typeface="Arial"/>
            </a:endParaRPr>
          </a:p>
        </p:txBody>
      </p:sp>
      <p:sp>
        <p:nvSpPr>
          <p:cNvPr descr="Decorative" id="89" name="Google Shape;89;p1"/>
          <p:cNvSpPr/>
          <p:nvPr/>
        </p:nvSpPr>
        <p:spPr>
          <a:xfrm>
            <a:off x="8328248" y="0"/>
            <a:ext cx="3863752" cy="6858000"/>
          </a:xfrm>
          <a:prstGeom prst="rect">
            <a:avLst/>
          </a:prstGeom>
          <a:solidFill>
            <a:srgbClr val="1B5767"/>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slide description : Slide description for Click to add Title" id="90" name="Google Shape;90;p1"/>
          <p:cNvPicPr preferRelativeResize="0"/>
          <p:nvPr/>
        </p:nvPicPr>
        <p:blipFill rotWithShape="1">
          <a:blip r:embed="rId3">
            <a:alphaModFix/>
          </a:blip>
          <a:srcRect b="0" l="0" r="0" t="0"/>
          <a:stretch/>
        </p:blipFill>
        <p:spPr>
          <a:xfrm>
            <a:off x="790575" y="3292162"/>
            <a:ext cx="12700" cy="12700"/>
          </a:xfrm>
          <a:prstGeom prst="rect">
            <a:avLst/>
          </a:prstGeom>
          <a:noFill/>
          <a:ln>
            <a:noFill/>
          </a:ln>
        </p:spPr>
      </p:pic>
      <p:pic>
        <p:nvPicPr>
          <p:cNvPr descr="A red and white logo with a leaf and a globe&#10;&#10;Description automatically generated" id="91" name="Google Shape;91;p1"/>
          <p:cNvPicPr preferRelativeResize="0"/>
          <p:nvPr/>
        </p:nvPicPr>
        <p:blipFill rotWithShape="1">
          <a:blip r:embed="rId4">
            <a:alphaModFix/>
          </a:blip>
          <a:srcRect b="0" l="0" r="0" t="0"/>
          <a:stretch/>
        </p:blipFill>
        <p:spPr>
          <a:xfrm>
            <a:off x="8551361" y="1889460"/>
            <a:ext cx="3417525" cy="3417525"/>
          </a:xfrm>
          <a:prstGeom prst="rect">
            <a:avLst/>
          </a:prstGeom>
          <a:noFill/>
          <a:ln>
            <a:noFill/>
          </a:ln>
        </p:spPr>
      </p:pic>
      <p:sp>
        <p:nvSpPr>
          <p:cNvPr id="92" name="Google Shape;92;p1"/>
          <p:cNvSpPr txBox="1"/>
          <p:nvPr>
            <p:ph idx="1" type="body"/>
          </p:nvPr>
        </p:nvSpPr>
        <p:spPr>
          <a:xfrm>
            <a:off x="838200" y="3598223"/>
            <a:ext cx="5693229" cy="2578739"/>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90000"/>
              </a:lnSpc>
              <a:spcBef>
                <a:spcPts val="0"/>
              </a:spcBef>
              <a:spcAft>
                <a:spcPts val="0"/>
              </a:spcAft>
              <a:buClr>
                <a:srgbClr val="3A3838"/>
              </a:buClr>
              <a:buSzPct val="100000"/>
              <a:buNone/>
            </a:pPr>
            <a:r>
              <a:rPr lang="fr-CA">
                <a:solidFill>
                  <a:srgbClr val="3A3838"/>
                </a:solidFill>
                <a:latin typeface="Arial"/>
                <a:ea typeface="Arial"/>
                <a:cs typeface="Arial"/>
                <a:sym typeface="Arial"/>
              </a:rPr>
              <a:t>This presentation highlights the results of the survey conducted in the spring 2024 with 253 respondents from the family/dependents community</a:t>
            </a:r>
            <a:endParaRPr>
              <a:latin typeface="Arial"/>
              <a:ea typeface="Arial"/>
              <a:cs typeface="Arial"/>
              <a:sym typeface="Arial"/>
            </a:endParaRPr>
          </a:p>
          <a:p>
            <a:pPr indent="0" lvl="0" marL="0" rtl="0" algn="l">
              <a:lnSpc>
                <a:spcPct val="90000"/>
              </a:lnSpc>
              <a:spcBef>
                <a:spcPts val="1000"/>
              </a:spcBef>
              <a:spcAft>
                <a:spcPts val="0"/>
              </a:spcAft>
              <a:buClr>
                <a:schemeClr val="dk1"/>
              </a:buClr>
              <a:buSzPct val="100000"/>
              <a:buNone/>
            </a:pPr>
            <a:r>
              <a:t/>
            </a:r>
            <a:endParaRPr>
              <a:solidFill>
                <a:srgbClr val="3A3838"/>
              </a:solidFill>
              <a:latin typeface="Arial"/>
              <a:ea typeface="Arial"/>
              <a:cs typeface="Arial"/>
              <a:sym typeface="Arial"/>
            </a:endParaRPr>
          </a:p>
          <a:p>
            <a:pPr indent="0" lvl="0" marL="0" rtl="0" algn="l">
              <a:lnSpc>
                <a:spcPct val="90000"/>
              </a:lnSpc>
              <a:spcBef>
                <a:spcPts val="1000"/>
              </a:spcBef>
              <a:spcAft>
                <a:spcPts val="0"/>
              </a:spcAft>
              <a:buClr>
                <a:srgbClr val="3A3838"/>
              </a:buClr>
              <a:buSzPct val="100000"/>
              <a:buNone/>
            </a:pPr>
            <a:r>
              <a:rPr lang="fr-CA">
                <a:solidFill>
                  <a:srgbClr val="3A3838"/>
                </a:solidFill>
                <a:latin typeface="Arial"/>
                <a:ea typeface="Arial"/>
                <a:cs typeface="Arial"/>
                <a:sym typeface="Arial"/>
              </a:rPr>
              <a:t>September 2024</a:t>
            </a:r>
            <a:endParaRPr>
              <a:latin typeface="Arial"/>
              <a:ea typeface="Arial"/>
              <a:cs typeface="Arial"/>
              <a:sym typeface="Arial"/>
            </a:endParaRPr>
          </a:p>
          <a:p>
            <a:pPr indent="0" lvl="0" marL="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5" name="Shape 215"/>
        <p:cNvGrpSpPr/>
        <p:nvPr/>
      </p:nvGrpSpPr>
      <p:grpSpPr>
        <a:xfrm>
          <a:off x="0" y="0"/>
          <a:ext cx="0" cy="0"/>
          <a:chOff x="0" y="0"/>
          <a:chExt cx="0" cy="0"/>
        </a:xfrm>
      </p:grpSpPr>
      <p:sp>
        <p:nvSpPr>
          <p:cNvPr id="216" name="Google Shape;216;g2fe7b473397_0_42"/>
          <p:cNvSpPr txBox="1"/>
          <p:nvPr>
            <p:ph type="title"/>
          </p:nvPr>
        </p:nvSpPr>
        <p:spPr>
          <a:xfrm>
            <a:off x="139558" y="398626"/>
            <a:ext cx="10515600" cy="1204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A3838"/>
              </a:buClr>
              <a:buSzPts val="4000"/>
              <a:buFont typeface="Calibri"/>
              <a:buNone/>
            </a:pPr>
            <a:r>
              <a:rPr b="1" lang="fr-CA" sz="3500">
                <a:solidFill>
                  <a:srgbClr val="3A3838"/>
                </a:solidFill>
                <a:latin typeface="Arial"/>
                <a:ea typeface="Arial"/>
                <a:cs typeface="Arial"/>
                <a:sym typeface="Arial"/>
              </a:rPr>
              <a:t>Key Survey Findings - General</a:t>
            </a:r>
            <a:br>
              <a:rPr b="1" lang="fr-CA" sz="4000">
                <a:solidFill>
                  <a:srgbClr val="3A3838"/>
                </a:solidFill>
              </a:rPr>
            </a:br>
            <a:endParaRPr b="1" sz="4000">
              <a:solidFill>
                <a:srgbClr val="3A3838"/>
              </a:solidFill>
            </a:endParaRPr>
          </a:p>
        </p:txBody>
      </p:sp>
      <p:pic>
        <p:nvPicPr>
          <p:cNvPr descr="slide description : Slide description for Communication Objectives" id="217" name="Google Shape;217;g2fe7b473397_0_42"/>
          <p:cNvPicPr preferRelativeResize="0"/>
          <p:nvPr/>
        </p:nvPicPr>
        <p:blipFill rotWithShape="1">
          <a:blip r:embed="rId3">
            <a:alphaModFix/>
          </a:blip>
          <a:srcRect b="0" l="0" r="0" t="0"/>
          <a:stretch/>
        </p:blipFill>
        <p:spPr>
          <a:xfrm>
            <a:off x="790575" y="1095760"/>
            <a:ext cx="12700" cy="12700"/>
          </a:xfrm>
          <a:prstGeom prst="rect">
            <a:avLst/>
          </a:prstGeom>
          <a:noFill/>
          <a:ln>
            <a:noFill/>
          </a:ln>
        </p:spPr>
      </p:pic>
      <p:sp>
        <p:nvSpPr>
          <p:cNvPr id="218" name="Google Shape;218;g2fe7b473397_0_42"/>
          <p:cNvSpPr/>
          <p:nvPr/>
        </p:nvSpPr>
        <p:spPr>
          <a:xfrm>
            <a:off x="238652" y="1366475"/>
            <a:ext cx="1275900" cy="4998600"/>
          </a:xfrm>
          <a:prstGeom prst="homePlate">
            <a:avLst>
              <a:gd fmla="val 29361" name="adj"/>
            </a:avLst>
          </a:prstGeom>
          <a:solidFill>
            <a:srgbClr val="FFC000"/>
          </a:solid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lt1"/>
              </a:solidFill>
              <a:latin typeface="Calibri"/>
              <a:ea typeface="Calibri"/>
              <a:cs typeface="Calibri"/>
              <a:sym typeface="Calibri"/>
            </a:endParaRPr>
          </a:p>
        </p:txBody>
      </p:sp>
      <p:sp>
        <p:nvSpPr>
          <p:cNvPr id="219" name="Google Shape;219;g2fe7b473397_0_42"/>
          <p:cNvSpPr/>
          <p:nvPr/>
        </p:nvSpPr>
        <p:spPr>
          <a:xfrm>
            <a:off x="846950" y="1366475"/>
            <a:ext cx="11261400" cy="4998600"/>
          </a:xfrm>
          <a:prstGeom prst="rect">
            <a:avLst/>
          </a:prstGeom>
          <a:noFill/>
          <a:ln cap="flat" cmpd="sng" w="19050">
            <a:solidFill>
              <a:srgbClr val="FFC000"/>
            </a:solidFill>
            <a:prstDash val="solid"/>
            <a:miter lim="800000"/>
            <a:headEnd len="sm" w="sm" type="none"/>
            <a:tailEnd len="sm" w="sm" type="none"/>
          </a:ln>
        </p:spPr>
        <p:txBody>
          <a:bodyPr anchorCtr="0" anchor="ctr" bIns="45700" lIns="64007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62626"/>
              </a:solidFill>
              <a:latin typeface="Calibri"/>
              <a:ea typeface="Calibri"/>
              <a:cs typeface="Calibri"/>
              <a:sym typeface="Calibri"/>
            </a:endParaRPr>
          </a:p>
        </p:txBody>
      </p:sp>
      <p:sp>
        <p:nvSpPr>
          <p:cNvPr id="220" name="Google Shape;220;g2fe7b473397_0_42"/>
          <p:cNvSpPr/>
          <p:nvPr/>
        </p:nvSpPr>
        <p:spPr>
          <a:xfrm>
            <a:off x="0" y="0"/>
            <a:ext cx="12192000" cy="313200"/>
          </a:xfrm>
          <a:prstGeom prst="rect">
            <a:avLst/>
          </a:prstGeom>
          <a:solidFill>
            <a:srgbClr val="26849C"/>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21" name="Google Shape;221;g2fe7b473397_0_42"/>
          <p:cNvSpPr txBox="1"/>
          <p:nvPr/>
        </p:nvSpPr>
        <p:spPr>
          <a:xfrm>
            <a:off x="2456806" y="1409700"/>
            <a:ext cx="79059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4E525A"/>
              </a:solidFill>
              <a:latin typeface="Calibri"/>
              <a:ea typeface="Calibri"/>
              <a:cs typeface="Calibri"/>
              <a:sym typeface="Calibri"/>
            </a:endParaRPr>
          </a:p>
        </p:txBody>
      </p:sp>
      <p:pic>
        <p:nvPicPr>
          <p:cNvPr id="222" name="Google Shape;222;g2fe7b473397_0_42" title="Chart"/>
          <p:cNvPicPr preferRelativeResize="0"/>
          <p:nvPr/>
        </p:nvPicPr>
        <p:blipFill rotWithShape="1">
          <a:blip r:embed="rId4">
            <a:alphaModFix/>
          </a:blip>
          <a:srcRect b="1835" l="0" r="0" t="9894"/>
          <a:stretch/>
        </p:blipFill>
        <p:spPr>
          <a:xfrm>
            <a:off x="1606250" y="1388088"/>
            <a:ext cx="10139345" cy="49553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g2ff60886a44_0_40"/>
          <p:cNvSpPr txBox="1"/>
          <p:nvPr>
            <p:ph type="title"/>
          </p:nvPr>
        </p:nvSpPr>
        <p:spPr>
          <a:xfrm>
            <a:off x="139550" y="125575"/>
            <a:ext cx="120525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A3838"/>
              </a:buClr>
              <a:buSzPts val="4000"/>
              <a:buFont typeface="Calibri"/>
              <a:buNone/>
            </a:pPr>
            <a:r>
              <a:rPr b="1" lang="fr-CA" sz="3500">
                <a:solidFill>
                  <a:srgbClr val="3A3838"/>
                </a:solidFill>
                <a:latin typeface="Arial"/>
                <a:ea typeface="Arial"/>
                <a:cs typeface="Arial"/>
                <a:sym typeface="Arial"/>
              </a:rPr>
              <a:t>Key Survey Findings - Top Proposals for Better Support </a:t>
            </a:r>
            <a:endParaRPr sz="3900">
              <a:latin typeface="Arial"/>
              <a:ea typeface="Arial"/>
              <a:cs typeface="Arial"/>
              <a:sym typeface="Arial"/>
            </a:endParaRPr>
          </a:p>
        </p:txBody>
      </p:sp>
      <p:pic>
        <p:nvPicPr>
          <p:cNvPr descr="slide description : Slide description for Communication Objectives" id="228" name="Google Shape;228;g2ff60886a44_0_40"/>
          <p:cNvPicPr preferRelativeResize="0"/>
          <p:nvPr/>
        </p:nvPicPr>
        <p:blipFill rotWithShape="1">
          <a:blip r:embed="rId3">
            <a:alphaModFix/>
          </a:blip>
          <a:srcRect b="0" l="0" r="0" t="0"/>
          <a:stretch/>
        </p:blipFill>
        <p:spPr>
          <a:xfrm>
            <a:off x="790575" y="1095760"/>
            <a:ext cx="12700" cy="12700"/>
          </a:xfrm>
          <a:prstGeom prst="rect">
            <a:avLst/>
          </a:prstGeom>
          <a:noFill/>
          <a:ln>
            <a:noFill/>
          </a:ln>
        </p:spPr>
      </p:pic>
      <p:sp>
        <p:nvSpPr>
          <p:cNvPr id="229" name="Google Shape;229;g2ff60886a44_0_40"/>
          <p:cNvSpPr/>
          <p:nvPr/>
        </p:nvSpPr>
        <p:spPr>
          <a:xfrm>
            <a:off x="139550" y="1381575"/>
            <a:ext cx="1143000" cy="4952700"/>
          </a:xfrm>
          <a:prstGeom prst="homePlate">
            <a:avLst>
              <a:gd fmla="val 29361" name="adj"/>
            </a:avLst>
          </a:prstGeom>
          <a:solidFill>
            <a:srgbClr val="1958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lt1"/>
              </a:solidFill>
              <a:latin typeface="Calibri"/>
              <a:ea typeface="Calibri"/>
              <a:cs typeface="Calibri"/>
              <a:sym typeface="Calibri"/>
            </a:endParaRPr>
          </a:p>
        </p:txBody>
      </p:sp>
      <p:sp>
        <p:nvSpPr>
          <p:cNvPr id="230" name="Google Shape;230;g2ff60886a44_0_40"/>
          <p:cNvSpPr/>
          <p:nvPr/>
        </p:nvSpPr>
        <p:spPr>
          <a:xfrm>
            <a:off x="552900" y="1397325"/>
            <a:ext cx="11303100" cy="4921200"/>
          </a:xfrm>
          <a:prstGeom prst="rect">
            <a:avLst/>
          </a:prstGeom>
          <a:noFill/>
          <a:ln cap="flat" cmpd="sng" w="19050">
            <a:solidFill>
              <a:srgbClr val="195868"/>
            </a:solidFill>
            <a:prstDash val="solid"/>
            <a:miter lim="800000"/>
            <a:headEnd len="sm" w="sm" type="none"/>
            <a:tailEnd len="sm" w="sm" type="none"/>
          </a:ln>
        </p:spPr>
        <p:txBody>
          <a:bodyPr anchorCtr="0" anchor="ctr" bIns="45700" lIns="640075" spcFirstLastPara="1" rIns="91425" wrap="square" tIns="45700">
            <a:noAutofit/>
          </a:bodyPr>
          <a:lstStyle/>
          <a:p>
            <a:pPr indent="-317500" lvl="0" marL="540000" rtl="0" algn="l">
              <a:lnSpc>
                <a:spcPct val="115000"/>
              </a:lnSpc>
              <a:spcBef>
                <a:spcPts val="0"/>
              </a:spcBef>
              <a:spcAft>
                <a:spcPts val="0"/>
              </a:spcAft>
              <a:buClr>
                <a:srgbClr val="195868"/>
              </a:buClr>
              <a:buSzPts val="1400"/>
              <a:buAutoNum type="arabicPeriod"/>
            </a:pPr>
            <a:r>
              <a:rPr lang="fr-CA" sz="1200">
                <a:solidFill>
                  <a:srgbClr val="333333"/>
                </a:solidFill>
              </a:rPr>
              <a:t>Creation of a formal qualified employment pool for partners and other family members of Canadians posted abroad, like the US “Foreign Service Family Reserve Corps”</a:t>
            </a:r>
            <a:endParaRPr sz="1200">
              <a:solidFill>
                <a:srgbClr val="333333"/>
              </a:solidFill>
            </a:endParaRPr>
          </a:p>
          <a:p>
            <a:pPr indent="-317500" lvl="0" marL="540000" rtl="0" algn="l">
              <a:lnSpc>
                <a:spcPct val="115000"/>
              </a:lnSpc>
              <a:spcBef>
                <a:spcPts val="1000"/>
              </a:spcBef>
              <a:spcAft>
                <a:spcPts val="0"/>
              </a:spcAft>
              <a:buClr>
                <a:srgbClr val="195868"/>
              </a:buClr>
              <a:buSzPts val="1400"/>
              <a:buAutoNum type="arabicPeriod"/>
            </a:pPr>
            <a:r>
              <a:rPr lang="fr-CA" sz="1200">
                <a:solidFill>
                  <a:srgbClr val="333333"/>
                </a:solidFill>
              </a:rPr>
              <a:t>Embassy employment contracts for partners and family members paid at the same rate of pay as if the work was being completed in Ottawa, rather than local employment rates of pay.</a:t>
            </a:r>
            <a:endParaRPr sz="1200">
              <a:solidFill>
                <a:srgbClr val="333333"/>
              </a:solidFill>
            </a:endParaRPr>
          </a:p>
          <a:p>
            <a:pPr indent="-317500" lvl="0" marL="540000" rtl="0" algn="l">
              <a:lnSpc>
                <a:spcPct val="115000"/>
              </a:lnSpc>
              <a:spcBef>
                <a:spcPts val="1000"/>
              </a:spcBef>
              <a:spcAft>
                <a:spcPts val="0"/>
              </a:spcAft>
              <a:buClr>
                <a:srgbClr val="195868"/>
              </a:buClr>
              <a:buSzPts val="1400"/>
              <a:buAutoNum type="arabicPeriod"/>
            </a:pPr>
            <a:r>
              <a:rPr lang="fr-CA" sz="1200">
                <a:solidFill>
                  <a:srgbClr val="333333"/>
                </a:solidFill>
              </a:rPr>
              <a:t>Access to foreign language training before and/or during a posting abroad</a:t>
            </a:r>
            <a:endParaRPr sz="1200">
              <a:solidFill>
                <a:srgbClr val="333333"/>
              </a:solidFill>
            </a:endParaRPr>
          </a:p>
          <a:p>
            <a:pPr indent="-317500" lvl="0" marL="540000" rtl="0" algn="l">
              <a:lnSpc>
                <a:spcPct val="115000"/>
              </a:lnSpc>
              <a:spcBef>
                <a:spcPts val="1000"/>
              </a:spcBef>
              <a:spcAft>
                <a:spcPts val="0"/>
              </a:spcAft>
              <a:buClr>
                <a:srgbClr val="195868"/>
              </a:buClr>
              <a:buSzPts val="1400"/>
              <a:buAutoNum type="arabicPeriod"/>
            </a:pPr>
            <a:r>
              <a:rPr lang="fr-CA" sz="1200">
                <a:solidFill>
                  <a:srgbClr val="333333"/>
                </a:solidFill>
              </a:rPr>
              <a:t>Priority access to embassy employment contracts for partners and family members who meet the minimum requirements of the job description</a:t>
            </a:r>
            <a:endParaRPr sz="1200">
              <a:solidFill>
                <a:srgbClr val="333333"/>
              </a:solidFill>
            </a:endParaRPr>
          </a:p>
          <a:p>
            <a:pPr indent="-317500" lvl="0" marL="540000" rtl="0" algn="l">
              <a:lnSpc>
                <a:spcPct val="115000"/>
              </a:lnSpc>
              <a:spcBef>
                <a:spcPts val="1000"/>
              </a:spcBef>
              <a:spcAft>
                <a:spcPts val="0"/>
              </a:spcAft>
              <a:buClr>
                <a:srgbClr val="195868"/>
              </a:buClr>
              <a:buSzPts val="1400"/>
              <a:buAutoNum type="arabicPeriod"/>
            </a:pPr>
            <a:r>
              <a:rPr lang="fr-CA" sz="1200">
                <a:solidFill>
                  <a:srgbClr val="333333"/>
                </a:solidFill>
              </a:rPr>
              <a:t>Creation of an officially recognized network / group for partners of Canadian diplomats abroad with representation in official discussions with the employer related to partners and families abroad</a:t>
            </a:r>
            <a:endParaRPr sz="1200">
              <a:solidFill>
                <a:srgbClr val="333333"/>
              </a:solidFill>
            </a:endParaRPr>
          </a:p>
          <a:p>
            <a:pPr indent="-317500" lvl="0" marL="540000" rtl="0" algn="l">
              <a:lnSpc>
                <a:spcPct val="115000"/>
              </a:lnSpc>
              <a:spcBef>
                <a:spcPts val="1000"/>
              </a:spcBef>
              <a:spcAft>
                <a:spcPts val="0"/>
              </a:spcAft>
              <a:buClr>
                <a:srgbClr val="195868"/>
              </a:buClr>
              <a:buSzPts val="1400"/>
              <a:buAutoNum type="arabicPeriod"/>
            </a:pPr>
            <a:r>
              <a:rPr lang="fr-CA" sz="1200">
                <a:solidFill>
                  <a:srgbClr val="333333"/>
                </a:solidFill>
              </a:rPr>
              <a:t>Funding for CPP/QPP contributions for partners who were previously employed but who became unemployed due to joining their partner on a posting</a:t>
            </a:r>
            <a:endParaRPr sz="1200">
              <a:solidFill>
                <a:srgbClr val="333333"/>
              </a:solidFill>
            </a:endParaRPr>
          </a:p>
          <a:p>
            <a:pPr indent="-317500" lvl="0" marL="540000" rtl="0" algn="l">
              <a:lnSpc>
                <a:spcPct val="115000"/>
              </a:lnSpc>
              <a:spcBef>
                <a:spcPts val="1000"/>
              </a:spcBef>
              <a:spcAft>
                <a:spcPts val="0"/>
              </a:spcAft>
              <a:buClr>
                <a:srgbClr val="195868"/>
              </a:buClr>
              <a:buSzPts val="1400"/>
              <a:buAutoNum type="arabicPeriod"/>
            </a:pPr>
            <a:r>
              <a:rPr lang="fr-CA" sz="1200">
                <a:solidFill>
                  <a:srgbClr val="333333"/>
                </a:solidFill>
              </a:rPr>
              <a:t>Improved support for telework arrangements with government departments in Canada</a:t>
            </a:r>
            <a:endParaRPr sz="1200">
              <a:solidFill>
                <a:srgbClr val="333333"/>
              </a:solidFill>
            </a:endParaRPr>
          </a:p>
          <a:p>
            <a:pPr indent="-317500" lvl="0" marL="540000" rtl="0" algn="l">
              <a:lnSpc>
                <a:spcPct val="115000"/>
              </a:lnSpc>
              <a:spcBef>
                <a:spcPts val="1000"/>
              </a:spcBef>
              <a:spcAft>
                <a:spcPts val="0"/>
              </a:spcAft>
              <a:buClr>
                <a:srgbClr val="195868"/>
              </a:buClr>
              <a:buSzPts val="1400"/>
              <a:buAutoNum type="arabicPeriod"/>
            </a:pPr>
            <a:r>
              <a:rPr lang="fr-CA" sz="1200">
                <a:solidFill>
                  <a:srgbClr val="333333"/>
                </a:solidFill>
              </a:rPr>
              <a:t>Creation of a communication portal for partners to access relevant information (e.g. Mission Reports) outside of the GAC intranet</a:t>
            </a:r>
            <a:endParaRPr sz="1200">
              <a:solidFill>
                <a:srgbClr val="333333"/>
              </a:solidFill>
            </a:endParaRPr>
          </a:p>
          <a:p>
            <a:pPr indent="-317500" lvl="0" marL="540000" rtl="0" algn="l">
              <a:lnSpc>
                <a:spcPct val="115000"/>
              </a:lnSpc>
              <a:spcBef>
                <a:spcPts val="1000"/>
              </a:spcBef>
              <a:spcAft>
                <a:spcPts val="0"/>
              </a:spcAft>
              <a:buClr>
                <a:srgbClr val="195868"/>
              </a:buClr>
              <a:buSzPts val="1400"/>
              <a:buAutoNum type="arabicPeriod"/>
            </a:pPr>
            <a:r>
              <a:rPr lang="fr-CA" sz="1200">
                <a:solidFill>
                  <a:srgbClr val="333333"/>
                </a:solidFill>
              </a:rPr>
              <a:t>Financial support for education / training (e.g. for career shifts)</a:t>
            </a:r>
            <a:endParaRPr sz="1200">
              <a:solidFill>
                <a:srgbClr val="333333"/>
              </a:solidFill>
            </a:endParaRPr>
          </a:p>
          <a:p>
            <a:pPr indent="-317500" lvl="0" marL="540000" rtl="0" algn="l">
              <a:lnSpc>
                <a:spcPct val="115000"/>
              </a:lnSpc>
              <a:spcBef>
                <a:spcPts val="1000"/>
              </a:spcBef>
              <a:spcAft>
                <a:spcPts val="0"/>
              </a:spcAft>
              <a:buClr>
                <a:srgbClr val="195868"/>
              </a:buClr>
              <a:buSzPts val="1400"/>
              <a:buAutoNum type="arabicPeriod"/>
            </a:pPr>
            <a:r>
              <a:rPr lang="fr-CA" sz="1200">
                <a:solidFill>
                  <a:srgbClr val="333333"/>
                </a:solidFill>
              </a:rPr>
              <a:t>Access to training before and during a posting through the Canada School of Public Service and other courses, including Passport Training</a:t>
            </a:r>
            <a:endParaRPr sz="1200">
              <a:solidFill>
                <a:srgbClr val="333333"/>
              </a:solidFill>
            </a:endParaRPr>
          </a:p>
          <a:p>
            <a:pPr indent="-317500" lvl="0" marL="540000" rtl="0" algn="l">
              <a:lnSpc>
                <a:spcPct val="115000"/>
              </a:lnSpc>
              <a:spcBef>
                <a:spcPts val="1000"/>
              </a:spcBef>
              <a:spcAft>
                <a:spcPts val="1000"/>
              </a:spcAft>
              <a:buClr>
                <a:srgbClr val="195868"/>
              </a:buClr>
              <a:buSzPts val="1400"/>
              <a:buAutoNum type="arabicPeriod"/>
            </a:pPr>
            <a:r>
              <a:rPr lang="fr-CA" sz="1200">
                <a:solidFill>
                  <a:schemeClr val="dk1"/>
                </a:solidFill>
              </a:rPr>
              <a:t>A</a:t>
            </a:r>
            <a:r>
              <a:rPr lang="fr-CA" sz="1200">
                <a:solidFill>
                  <a:srgbClr val="333333"/>
                </a:solidFill>
              </a:rPr>
              <a:t>ccess to French or English language training</a:t>
            </a:r>
            <a:endParaRPr sz="1700">
              <a:solidFill>
                <a:srgbClr val="262626"/>
              </a:solidFill>
            </a:endParaRPr>
          </a:p>
        </p:txBody>
      </p:sp>
      <p:sp>
        <p:nvSpPr>
          <p:cNvPr id="231" name="Google Shape;231;g2ff60886a44_0_40"/>
          <p:cNvSpPr/>
          <p:nvPr/>
        </p:nvSpPr>
        <p:spPr>
          <a:xfrm>
            <a:off x="0" y="0"/>
            <a:ext cx="12192000" cy="313200"/>
          </a:xfrm>
          <a:prstGeom prst="rect">
            <a:avLst/>
          </a:prstGeom>
          <a:solidFill>
            <a:srgbClr val="26849C"/>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g2fe7b473397_0_93"/>
          <p:cNvSpPr txBox="1"/>
          <p:nvPr>
            <p:ph type="title"/>
          </p:nvPr>
        </p:nvSpPr>
        <p:spPr>
          <a:xfrm>
            <a:off x="132124" y="313200"/>
            <a:ext cx="11889900" cy="1204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A3838"/>
              </a:buClr>
              <a:buSzPts val="4000"/>
              <a:buFont typeface="Calibri"/>
              <a:buNone/>
            </a:pPr>
            <a:r>
              <a:rPr b="1" lang="fr-CA" sz="3500">
                <a:solidFill>
                  <a:srgbClr val="3A3838"/>
                </a:solidFill>
                <a:latin typeface="Arial"/>
                <a:ea typeface="Arial"/>
                <a:cs typeface="Arial"/>
                <a:sym typeface="Arial"/>
              </a:rPr>
              <a:t>Selected Comments from respondents</a:t>
            </a:r>
            <a:endParaRPr b="1" sz="3500">
              <a:solidFill>
                <a:srgbClr val="3A3838"/>
              </a:solidFill>
              <a:latin typeface="Arial"/>
              <a:ea typeface="Arial"/>
              <a:cs typeface="Arial"/>
              <a:sym typeface="Arial"/>
            </a:endParaRPr>
          </a:p>
        </p:txBody>
      </p:sp>
      <p:pic>
        <p:nvPicPr>
          <p:cNvPr descr="slide description : Slide description for Communication Objectives" id="237" name="Google Shape;237;g2fe7b473397_0_93"/>
          <p:cNvPicPr preferRelativeResize="0"/>
          <p:nvPr/>
        </p:nvPicPr>
        <p:blipFill rotWithShape="1">
          <a:blip r:embed="rId3">
            <a:alphaModFix/>
          </a:blip>
          <a:srcRect b="0" l="0" r="0" t="0"/>
          <a:stretch/>
        </p:blipFill>
        <p:spPr>
          <a:xfrm>
            <a:off x="790575" y="1095760"/>
            <a:ext cx="12700" cy="12700"/>
          </a:xfrm>
          <a:prstGeom prst="rect">
            <a:avLst/>
          </a:prstGeom>
          <a:noFill/>
          <a:ln>
            <a:noFill/>
          </a:ln>
        </p:spPr>
      </p:pic>
      <p:sp>
        <p:nvSpPr>
          <p:cNvPr id="238" name="Google Shape;238;g2fe7b473397_0_93"/>
          <p:cNvSpPr/>
          <p:nvPr/>
        </p:nvSpPr>
        <p:spPr>
          <a:xfrm>
            <a:off x="0" y="0"/>
            <a:ext cx="12192000" cy="313200"/>
          </a:xfrm>
          <a:prstGeom prst="rect">
            <a:avLst/>
          </a:prstGeom>
          <a:solidFill>
            <a:srgbClr val="26849C"/>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39" name="Google Shape;239;g2fe7b473397_0_93"/>
          <p:cNvSpPr txBox="1"/>
          <p:nvPr/>
        </p:nvSpPr>
        <p:spPr>
          <a:xfrm>
            <a:off x="158975" y="1505213"/>
            <a:ext cx="3817500" cy="1031400"/>
          </a:xfrm>
          <a:prstGeom prst="rect">
            <a:avLst/>
          </a:prstGeom>
          <a:solidFill>
            <a:srgbClr val="D36849">
              <a:alpha val="3481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fr-CA" sz="1100">
                <a:solidFill>
                  <a:schemeClr val="dk1"/>
                </a:solidFill>
              </a:rPr>
              <a:t>“Embassies could save so much money</a:t>
            </a:r>
            <a:r>
              <a:rPr i="1" lang="fr-CA" sz="1100">
                <a:solidFill>
                  <a:schemeClr val="dk1"/>
                </a:solidFill>
              </a:rPr>
              <a:t> compared to TDs and employees at a posting when there are already qualified spouses living in the country who want to work.  Spouses are a valuable untapped resource!  We are here and we want to work!”</a:t>
            </a:r>
            <a:endParaRPr/>
          </a:p>
        </p:txBody>
      </p:sp>
      <p:sp>
        <p:nvSpPr>
          <p:cNvPr id="240" name="Google Shape;240;g2fe7b473397_0_93"/>
          <p:cNvSpPr txBox="1"/>
          <p:nvPr/>
        </p:nvSpPr>
        <p:spPr>
          <a:xfrm>
            <a:off x="8144375" y="3359725"/>
            <a:ext cx="3904500" cy="1031400"/>
          </a:xfrm>
          <a:prstGeom prst="rect">
            <a:avLst/>
          </a:prstGeom>
          <a:solidFill>
            <a:srgbClr val="D36849">
              <a:alpha val="3481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CA" sz="1100">
                <a:solidFill>
                  <a:schemeClr val="dk1"/>
                </a:solidFill>
              </a:rPr>
              <a:t>“</a:t>
            </a:r>
            <a:r>
              <a:rPr b="1" i="1" lang="fr-CA" sz="1100">
                <a:solidFill>
                  <a:schemeClr val="dk1"/>
                </a:solidFill>
              </a:rPr>
              <a:t>We need interdepartmental agreements for teleworking.  </a:t>
            </a:r>
            <a:r>
              <a:rPr i="1" lang="fr-CA" sz="1100">
                <a:solidFill>
                  <a:schemeClr val="dk1"/>
                </a:solidFill>
              </a:rPr>
              <a:t>We had spouses who worked for all sorts of other government departments, and none were able to secure a teleworking agreement for the duration of the posting.</a:t>
            </a:r>
            <a:r>
              <a:rPr b="1" i="1" lang="fr-CA" sz="1100">
                <a:solidFill>
                  <a:schemeClr val="dk1"/>
                </a:solidFill>
              </a:rPr>
              <a:t>”</a:t>
            </a:r>
            <a:endParaRPr/>
          </a:p>
        </p:txBody>
      </p:sp>
      <p:sp>
        <p:nvSpPr>
          <p:cNvPr id="241" name="Google Shape;241;g2fe7b473397_0_93"/>
          <p:cNvSpPr txBox="1"/>
          <p:nvPr/>
        </p:nvSpPr>
        <p:spPr>
          <a:xfrm>
            <a:off x="4168325" y="1518000"/>
            <a:ext cx="3817500" cy="1031400"/>
          </a:xfrm>
          <a:prstGeom prst="rect">
            <a:avLst/>
          </a:prstGeom>
          <a:solidFill>
            <a:srgbClr val="FFC000">
              <a:alpha val="27219"/>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CA" sz="1100">
                <a:solidFill>
                  <a:schemeClr val="dk1"/>
                </a:solidFill>
              </a:rPr>
              <a:t>“</a:t>
            </a:r>
            <a:r>
              <a:rPr b="1" i="1" lang="fr-CA" sz="1100">
                <a:solidFill>
                  <a:schemeClr val="dk1"/>
                </a:solidFill>
              </a:rPr>
              <a:t>Access to training for jobs at mission (such as immigration or passport officer jobs) should be provided and encouraged, and would cut down on departmental TD costs. </a:t>
            </a:r>
            <a:r>
              <a:rPr i="1" lang="fr-CA" sz="1100">
                <a:solidFill>
                  <a:schemeClr val="dk1"/>
                </a:solidFill>
              </a:rPr>
              <a:t> This could be done before or during a posting.  Same with language training.”</a:t>
            </a:r>
            <a:endParaRPr/>
          </a:p>
        </p:txBody>
      </p:sp>
      <p:sp>
        <p:nvSpPr>
          <p:cNvPr id="242" name="Google Shape;242;g2fe7b473397_0_93"/>
          <p:cNvSpPr txBox="1"/>
          <p:nvPr/>
        </p:nvSpPr>
        <p:spPr>
          <a:xfrm>
            <a:off x="8144375" y="4524350"/>
            <a:ext cx="3904500" cy="1708500"/>
          </a:xfrm>
          <a:prstGeom prst="rect">
            <a:avLst/>
          </a:prstGeom>
          <a:solidFill>
            <a:srgbClr val="FFC000">
              <a:alpha val="27219"/>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CA" sz="1100">
                <a:solidFill>
                  <a:schemeClr val="dk1"/>
                </a:solidFill>
              </a:rPr>
              <a:t>« J'ai dû démissionner de mon poste permanent au Canada dû aux affectations de mon mari. Cela a eu un énorme impact financier et psychologique. Le traitement des conjoints à l'étranger est médiocre. J'ai eu souvent l'impression d'être qu'un numéro et que mon bien-être n'est pas une priorité. </a:t>
            </a:r>
            <a:r>
              <a:rPr b="1" i="1" lang="fr-CA" sz="1100">
                <a:solidFill>
                  <a:schemeClr val="dk1"/>
                </a:solidFill>
              </a:rPr>
              <a:t>Le manque de formation linguistique et d'une communauté canadienne à l'étranger développe l'isolation et à des impacts importants sur le conjoint et le reste de la famille. </a:t>
            </a:r>
            <a:r>
              <a:rPr i="1" lang="fr-CA" sz="1100">
                <a:solidFill>
                  <a:schemeClr val="dk1"/>
                </a:solidFill>
              </a:rPr>
              <a:t>»</a:t>
            </a:r>
            <a:endParaRPr/>
          </a:p>
        </p:txBody>
      </p:sp>
      <p:sp>
        <p:nvSpPr>
          <p:cNvPr id="243" name="Google Shape;243;g2fe7b473397_0_93"/>
          <p:cNvSpPr txBox="1"/>
          <p:nvPr/>
        </p:nvSpPr>
        <p:spPr>
          <a:xfrm>
            <a:off x="4168325" y="4308600"/>
            <a:ext cx="3817500" cy="1031400"/>
          </a:xfrm>
          <a:prstGeom prst="rect">
            <a:avLst/>
          </a:prstGeom>
          <a:solidFill>
            <a:srgbClr val="D36849">
              <a:alpha val="3481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CA" sz="1100">
                <a:solidFill>
                  <a:schemeClr val="dk1"/>
                </a:solidFill>
              </a:rPr>
              <a:t>“We need a</a:t>
            </a:r>
            <a:r>
              <a:rPr b="1" i="1" lang="fr-CA" sz="1100">
                <a:solidFill>
                  <a:schemeClr val="dk1"/>
                </a:solidFill>
              </a:rPr>
              <a:t> job</a:t>
            </a:r>
            <a:r>
              <a:rPr i="1" lang="fr-CA" sz="1100">
                <a:solidFill>
                  <a:schemeClr val="dk1"/>
                </a:solidFill>
              </a:rPr>
              <a:t> </a:t>
            </a:r>
            <a:r>
              <a:rPr b="1" i="1" lang="fr-CA" sz="1100">
                <a:solidFill>
                  <a:schemeClr val="dk1"/>
                </a:solidFill>
              </a:rPr>
              <a:t>database for spouses inside and outside of the mission, including teleworking opportunities.</a:t>
            </a:r>
            <a:r>
              <a:rPr i="1" lang="fr-CA" sz="1100">
                <a:solidFill>
                  <a:schemeClr val="dk1"/>
                </a:solidFill>
              </a:rPr>
              <a:t>  Many officials receive job posts from international organizations that would be good to share with spouses looking for jobs at post.”</a:t>
            </a:r>
            <a:endParaRPr/>
          </a:p>
        </p:txBody>
      </p:sp>
      <p:sp>
        <p:nvSpPr>
          <p:cNvPr id="244" name="Google Shape;244;g2fe7b473397_0_93"/>
          <p:cNvSpPr txBox="1"/>
          <p:nvPr/>
        </p:nvSpPr>
        <p:spPr>
          <a:xfrm>
            <a:off x="158975" y="2698363"/>
            <a:ext cx="3817500" cy="1200600"/>
          </a:xfrm>
          <a:prstGeom prst="rect">
            <a:avLst/>
          </a:prstGeom>
          <a:solidFill>
            <a:srgbClr val="28839A">
              <a:alpha val="2468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CA" sz="1100">
                <a:solidFill>
                  <a:schemeClr val="dk1"/>
                </a:solidFill>
              </a:rPr>
              <a:t>“We need help for integration for dependents when moving to a foreign country where they do not know anyone and have no support.  </a:t>
            </a:r>
            <a:r>
              <a:rPr b="1" i="1" lang="fr-CA" sz="1100">
                <a:solidFill>
                  <a:schemeClr val="dk1"/>
                </a:solidFill>
              </a:rPr>
              <a:t>The Community Liaison Officer role back the day was very helpful as they provided useful relevant information before and during a posting.</a:t>
            </a:r>
            <a:r>
              <a:rPr i="1" lang="fr-CA" sz="1100">
                <a:solidFill>
                  <a:schemeClr val="dk1"/>
                </a:solidFill>
              </a:rPr>
              <a:t>  They also brought families together with other expats.”</a:t>
            </a:r>
            <a:endParaRPr/>
          </a:p>
        </p:txBody>
      </p:sp>
      <p:sp>
        <p:nvSpPr>
          <p:cNvPr id="245" name="Google Shape;245;g2fe7b473397_0_93"/>
          <p:cNvSpPr txBox="1"/>
          <p:nvPr/>
        </p:nvSpPr>
        <p:spPr>
          <a:xfrm>
            <a:off x="8136825" y="1518000"/>
            <a:ext cx="3904500" cy="1708500"/>
          </a:xfrm>
          <a:prstGeom prst="rect">
            <a:avLst/>
          </a:prstGeom>
          <a:solidFill>
            <a:srgbClr val="28839A">
              <a:alpha val="2468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CA" sz="1100">
                <a:solidFill>
                  <a:schemeClr val="dk1"/>
                </a:solidFill>
              </a:rPr>
              <a:t>« </a:t>
            </a:r>
            <a:r>
              <a:rPr b="1" i="1" lang="fr-CA" sz="1100">
                <a:solidFill>
                  <a:schemeClr val="dk1"/>
                </a:solidFill>
              </a:rPr>
              <a:t>La création d'un point d'accès unique pour toute les questions que pourrait avoir le/la partenaire d'un.e Canadien.ne en affectation à l'étranger,</a:t>
            </a:r>
            <a:r>
              <a:rPr i="1" lang="fr-CA" sz="1100">
                <a:solidFill>
                  <a:schemeClr val="dk1"/>
                </a:solidFill>
              </a:rPr>
              <a:t> spécialement lors de la première affectation, lorsque tout est nouveau. Que ce soit pour répondre à des questions en lien avec les possibilités d'emploi, les assurances, la santé (incluant santé mentale), à l'éducation des enfants, etc. Nous avons trouvé beaucoup de réponses à nos questions (mais pas toutes) en parlant avec d'autres. »</a:t>
            </a:r>
            <a:endParaRPr/>
          </a:p>
        </p:txBody>
      </p:sp>
      <p:sp>
        <p:nvSpPr>
          <p:cNvPr id="246" name="Google Shape;246;g2fe7b473397_0_93"/>
          <p:cNvSpPr txBox="1"/>
          <p:nvPr/>
        </p:nvSpPr>
        <p:spPr>
          <a:xfrm>
            <a:off x="4168475" y="5524375"/>
            <a:ext cx="3817500" cy="861900"/>
          </a:xfrm>
          <a:prstGeom prst="rect">
            <a:avLst/>
          </a:prstGeom>
          <a:solidFill>
            <a:srgbClr val="4E525A">
              <a:alpha val="3671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CA" sz="1100">
                <a:solidFill>
                  <a:schemeClr val="dk1"/>
                </a:solidFill>
              </a:rPr>
              <a:t>“I sacrificed career and income potential, but the rub is at the end of his career, </a:t>
            </a:r>
            <a:r>
              <a:rPr b="1" i="1" lang="fr-CA" sz="1100">
                <a:solidFill>
                  <a:schemeClr val="dk1"/>
                </a:solidFill>
              </a:rPr>
              <a:t>if my spouse dies I only get half the pension but have pretty much nothing of my own </a:t>
            </a:r>
            <a:r>
              <a:rPr i="1" lang="fr-CA" sz="1100">
                <a:solidFill>
                  <a:schemeClr val="dk1"/>
                </a:solidFill>
              </a:rPr>
              <a:t>because of following him around.</a:t>
            </a:r>
            <a:r>
              <a:rPr b="1" i="1" lang="fr-CA" sz="1100">
                <a:solidFill>
                  <a:schemeClr val="dk1"/>
                </a:solidFill>
              </a:rPr>
              <a:t>”</a:t>
            </a:r>
            <a:endParaRPr/>
          </a:p>
        </p:txBody>
      </p:sp>
      <p:sp>
        <p:nvSpPr>
          <p:cNvPr id="247" name="Google Shape;247;g2fe7b473397_0_93"/>
          <p:cNvSpPr txBox="1"/>
          <p:nvPr/>
        </p:nvSpPr>
        <p:spPr>
          <a:xfrm>
            <a:off x="158975" y="4060725"/>
            <a:ext cx="3817500" cy="1369800"/>
          </a:xfrm>
          <a:prstGeom prst="rect">
            <a:avLst/>
          </a:prstGeom>
          <a:solidFill>
            <a:srgbClr val="4E525A">
              <a:alpha val="3671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fr-CA" sz="1100">
                <a:solidFill>
                  <a:schemeClr val="dk1"/>
                </a:solidFill>
              </a:rPr>
              <a:t>“Spouses abroad suffer from lack of employment opportunities as well as in my case zero retirement benefits on returning to Canada.</a:t>
            </a:r>
            <a:r>
              <a:rPr i="1" lang="fr-CA" sz="1100">
                <a:solidFill>
                  <a:schemeClr val="dk1"/>
                </a:solidFill>
              </a:rPr>
              <a:t>  This is after 20 years of continuous travel abroad.  We were </a:t>
            </a:r>
            <a:r>
              <a:rPr b="1" i="1" lang="fr-CA" sz="1100">
                <a:solidFill>
                  <a:schemeClr val="dk1"/>
                </a:solidFill>
              </a:rPr>
              <a:t>forced to always choose hardship posting</a:t>
            </a:r>
            <a:r>
              <a:rPr i="1" lang="fr-CA" sz="1100">
                <a:solidFill>
                  <a:schemeClr val="dk1"/>
                </a:solidFill>
              </a:rPr>
              <a:t> to try to put money aside for spousal retirement.  It’s exciting being abroad, but it does have a significant amount of financial stress attached to it.”</a:t>
            </a:r>
            <a:endParaRPr/>
          </a:p>
        </p:txBody>
      </p:sp>
      <p:sp>
        <p:nvSpPr>
          <p:cNvPr id="248" name="Google Shape;248;g2fe7b473397_0_93"/>
          <p:cNvSpPr txBox="1"/>
          <p:nvPr/>
        </p:nvSpPr>
        <p:spPr>
          <a:xfrm>
            <a:off x="158975" y="5582900"/>
            <a:ext cx="3817500" cy="1200600"/>
          </a:xfrm>
          <a:prstGeom prst="rect">
            <a:avLst/>
          </a:prstGeom>
          <a:solidFill>
            <a:srgbClr val="002060">
              <a:alpha val="1582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i="1" lang="fr-CA" sz="1100">
                <a:solidFill>
                  <a:schemeClr val="dk1"/>
                </a:solidFill>
              </a:rPr>
              <a:t>“One of the core issues </a:t>
            </a:r>
            <a:r>
              <a:rPr b="1" i="1" lang="fr-CA" sz="1100">
                <a:solidFill>
                  <a:schemeClr val="dk1"/>
                </a:solidFill>
              </a:rPr>
              <a:t>is limiting and removing control (and respect) from educated and intelligent spouses who are trying to make the best decisions for their families.</a:t>
            </a:r>
            <a:r>
              <a:rPr i="1" lang="fr-CA" sz="1100">
                <a:solidFill>
                  <a:schemeClr val="dk1"/>
                </a:solidFill>
              </a:rPr>
              <a:t>  Those with the best intentions for postings are often finally disillusioned and beaten down by the lack of respect and acknowledgement by GAC.”</a:t>
            </a:r>
            <a:endParaRPr/>
          </a:p>
        </p:txBody>
      </p:sp>
      <p:sp>
        <p:nvSpPr>
          <p:cNvPr id="249" name="Google Shape;249;g2fe7b473397_0_93"/>
          <p:cNvSpPr txBox="1"/>
          <p:nvPr/>
        </p:nvSpPr>
        <p:spPr>
          <a:xfrm>
            <a:off x="4168325" y="2659350"/>
            <a:ext cx="3817500" cy="1539300"/>
          </a:xfrm>
          <a:prstGeom prst="rect">
            <a:avLst/>
          </a:prstGeom>
          <a:solidFill>
            <a:srgbClr val="002060">
              <a:alpha val="15820"/>
            </a:srgbClr>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CA" sz="1100">
                <a:solidFill>
                  <a:schemeClr val="dk1"/>
                </a:solidFill>
              </a:rPr>
              <a:t>“</a:t>
            </a:r>
            <a:r>
              <a:rPr b="1" i="1" lang="fr-CA" sz="1100">
                <a:solidFill>
                  <a:schemeClr val="dk1"/>
                </a:solidFill>
              </a:rPr>
              <a:t>We have had equal rights to marriage for long enough that Canada should be supporting us fully when countries will have a policy that will put us in harms way</a:t>
            </a:r>
            <a:r>
              <a:rPr i="1" lang="fr-CA" sz="1100">
                <a:solidFill>
                  <a:schemeClr val="dk1"/>
                </a:solidFill>
              </a:rPr>
              <a:t> when our careers bring us to places where Canada has work to do. Being Canadian and proudly a member of the LGBT+ community. We are strong as a country when we truly support those who work hard for Canadian interests abroad.</a:t>
            </a:r>
            <a:r>
              <a:rPr lang="fr-CA" sz="1100">
                <a:solidFill>
                  <a:schemeClr val="dk1"/>
                </a:solidFill>
              </a:rPr>
              <a: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6" name="Shape 96"/>
        <p:cNvGrpSpPr/>
        <p:nvPr/>
      </p:nvGrpSpPr>
      <p:grpSpPr>
        <a:xfrm>
          <a:off x="0" y="0"/>
          <a:ext cx="0" cy="0"/>
          <a:chOff x="0" y="0"/>
          <a:chExt cx="0" cy="0"/>
        </a:xfrm>
      </p:grpSpPr>
      <p:sp>
        <p:nvSpPr>
          <p:cNvPr id="97" name="Google Shape;97;p2"/>
          <p:cNvSpPr txBox="1"/>
          <p:nvPr>
            <p:ph type="title"/>
          </p:nvPr>
        </p:nvSpPr>
        <p:spPr>
          <a:xfrm>
            <a:off x="147723" y="107703"/>
            <a:ext cx="10515600" cy="1282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A3838"/>
              </a:buClr>
              <a:buSzPts val="3600"/>
              <a:buFont typeface="Calibri"/>
              <a:buNone/>
            </a:pPr>
            <a:r>
              <a:rPr b="1" lang="fr-CA" sz="3600">
                <a:solidFill>
                  <a:srgbClr val="3A3838"/>
                </a:solidFill>
                <a:latin typeface="Arial"/>
                <a:ea typeface="Arial"/>
                <a:cs typeface="Arial"/>
                <a:sym typeface="Arial"/>
              </a:rPr>
              <a:t>Getting to know the community</a:t>
            </a:r>
            <a:endParaRPr>
              <a:latin typeface="Arial"/>
              <a:ea typeface="Arial"/>
              <a:cs typeface="Arial"/>
              <a:sym typeface="Arial"/>
            </a:endParaRPr>
          </a:p>
        </p:txBody>
      </p:sp>
      <p:sp>
        <p:nvSpPr>
          <p:cNvPr id="98" name="Google Shape;98;p2"/>
          <p:cNvSpPr/>
          <p:nvPr/>
        </p:nvSpPr>
        <p:spPr>
          <a:xfrm>
            <a:off x="0" y="0"/>
            <a:ext cx="12192000" cy="313134"/>
          </a:xfrm>
          <a:prstGeom prst="rect">
            <a:avLst/>
          </a:prstGeom>
          <a:solidFill>
            <a:srgbClr val="26849C"/>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descr="slide description : Slide provides an overview of the community of respondents including their age groups, family configuraiton and % of respondents currently posted abroad" id="99" name="Google Shape;99;p2"/>
          <p:cNvPicPr preferRelativeResize="0"/>
          <p:nvPr/>
        </p:nvPicPr>
        <p:blipFill rotWithShape="1">
          <a:blip r:embed="rId3">
            <a:alphaModFix/>
          </a:blip>
          <a:srcRect b="0" l="0" r="0" t="0"/>
          <a:stretch/>
        </p:blipFill>
        <p:spPr>
          <a:xfrm>
            <a:off x="0" y="1070927"/>
            <a:ext cx="11054" cy="11248"/>
          </a:xfrm>
          <a:prstGeom prst="rect">
            <a:avLst/>
          </a:prstGeom>
          <a:noFill/>
          <a:ln>
            <a:noFill/>
          </a:ln>
        </p:spPr>
      </p:pic>
      <p:sp>
        <p:nvSpPr>
          <p:cNvPr id="100" name="Google Shape;100;p2"/>
          <p:cNvSpPr txBox="1"/>
          <p:nvPr/>
        </p:nvSpPr>
        <p:spPr>
          <a:xfrm>
            <a:off x="795929" y="1232234"/>
            <a:ext cx="3046800" cy="384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200"/>
              <a:buFont typeface="Arial"/>
              <a:buNone/>
            </a:pPr>
            <a:r>
              <a:rPr i="0" lang="fr-CA" sz="1900" u="none" cap="none" strike="noStrike">
                <a:solidFill>
                  <a:srgbClr val="002060"/>
                </a:solidFill>
              </a:rPr>
              <a:t>Age of respondents</a:t>
            </a:r>
            <a:endParaRPr i="0" sz="1900" u="none" cap="none" strike="noStrike">
              <a:solidFill>
                <a:srgbClr val="002060"/>
              </a:solidFill>
            </a:endParaRPr>
          </a:p>
        </p:txBody>
      </p:sp>
      <p:sp>
        <p:nvSpPr>
          <p:cNvPr id="101" name="Google Shape;101;p2"/>
          <p:cNvSpPr txBox="1"/>
          <p:nvPr/>
        </p:nvSpPr>
        <p:spPr>
          <a:xfrm>
            <a:off x="8770100" y="1232225"/>
            <a:ext cx="3046800" cy="384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200"/>
              <a:buFont typeface="Arial"/>
              <a:buNone/>
            </a:pPr>
            <a:r>
              <a:rPr i="0" lang="fr-CA" sz="1900" u="none" cap="none" strike="noStrike">
                <a:solidFill>
                  <a:srgbClr val="002060"/>
                </a:solidFill>
              </a:rPr>
              <a:t>Family configuration</a:t>
            </a:r>
            <a:endParaRPr i="0" sz="1900" u="none" cap="none" strike="noStrike">
              <a:solidFill>
                <a:srgbClr val="002060"/>
              </a:solidFill>
            </a:endParaRPr>
          </a:p>
        </p:txBody>
      </p:sp>
      <p:sp>
        <p:nvSpPr>
          <p:cNvPr id="102" name="Google Shape;102;p2"/>
          <p:cNvSpPr txBox="1"/>
          <p:nvPr/>
        </p:nvSpPr>
        <p:spPr>
          <a:xfrm>
            <a:off x="9027500" y="4461438"/>
            <a:ext cx="2789400" cy="7695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200"/>
              <a:buFont typeface="Arial"/>
              <a:buNone/>
            </a:pPr>
            <a:r>
              <a:rPr i="0" lang="fr-CA" sz="1900" u="none" cap="none" strike="noStrike">
                <a:solidFill>
                  <a:srgbClr val="002060"/>
                </a:solidFill>
              </a:rPr>
              <a:t>Community Self-Identification</a:t>
            </a:r>
            <a:endParaRPr i="0" sz="1900" u="none" cap="none" strike="noStrike">
              <a:solidFill>
                <a:srgbClr val="002060"/>
              </a:solidFill>
            </a:endParaRPr>
          </a:p>
        </p:txBody>
      </p:sp>
      <p:sp>
        <p:nvSpPr>
          <p:cNvPr id="103" name="Google Shape;103;p2"/>
          <p:cNvSpPr txBox="1"/>
          <p:nvPr/>
        </p:nvSpPr>
        <p:spPr>
          <a:xfrm>
            <a:off x="4556221" y="1232182"/>
            <a:ext cx="3500400" cy="3849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200"/>
              <a:buFont typeface="Arial"/>
              <a:buNone/>
            </a:pPr>
            <a:r>
              <a:rPr i="0" lang="fr-CA" sz="1900" u="none" cap="none" strike="noStrike">
                <a:solidFill>
                  <a:srgbClr val="002060"/>
                </a:solidFill>
              </a:rPr>
              <a:t># of Years Posted Abroad</a:t>
            </a:r>
            <a:endParaRPr i="0" sz="1900" u="none" cap="none" strike="noStrike">
              <a:solidFill>
                <a:srgbClr val="002060"/>
              </a:solidFill>
            </a:endParaRPr>
          </a:p>
        </p:txBody>
      </p:sp>
      <p:sp>
        <p:nvSpPr>
          <p:cNvPr id="104" name="Google Shape;104;p2"/>
          <p:cNvSpPr txBox="1"/>
          <p:nvPr/>
        </p:nvSpPr>
        <p:spPr>
          <a:xfrm>
            <a:off x="399598" y="4493475"/>
            <a:ext cx="3500400" cy="677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200"/>
              <a:buFont typeface="Arial"/>
              <a:buNone/>
            </a:pPr>
            <a:r>
              <a:rPr i="0" lang="fr-CA" sz="1900" u="none" cap="none" strike="noStrike">
                <a:solidFill>
                  <a:srgbClr val="3A3838"/>
                </a:solidFill>
              </a:rPr>
              <a:t>Relation to the employee posted abroad</a:t>
            </a:r>
            <a:endParaRPr i="0" sz="1900" u="none" cap="none" strike="noStrike">
              <a:solidFill>
                <a:srgbClr val="3A3838"/>
              </a:solidFill>
            </a:endParaRPr>
          </a:p>
        </p:txBody>
      </p:sp>
      <p:pic>
        <p:nvPicPr>
          <p:cNvPr id="105" name="Google Shape;105;p2" title="Points scored"/>
          <p:cNvPicPr preferRelativeResize="0"/>
          <p:nvPr/>
        </p:nvPicPr>
        <p:blipFill rotWithShape="1">
          <a:blip r:embed="rId4">
            <a:alphaModFix/>
          </a:blip>
          <a:srcRect b="0" l="15464" r="15684" t="10936"/>
          <a:stretch/>
        </p:blipFill>
        <p:spPr>
          <a:xfrm>
            <a:off x="700900" y="1708500"/>
            <a:ext cx="3236850" cy="2590045"/>
          </a:xfrm>
          <a:prstGeom prst="rect">
            <a:avLst/>
          </a:prstGeom>
          <a:noFill/>
          <a:ln>
            <a:noFill/>
          </a:ln>
        </p:spPr>
      </p:pic>
      <p:pic>
        <p:nvPicPr>
          <p:cNvPr id="106" name="Google Shape;106;p2" title="Points scored"/>
          <p:cNvPicPr preferRelativeResize="0"/>
          <p:nvPr/>
        </p:nvPicPr>
        <p:blipFill rotWithShape="1">
          <a:blip r:embed="rId5">
            <a:alphaModFix/>
          </a:blip>
          <a:srcRect b="0" l="8138" r="0" t="10160"/>
          <a:stretch/>
        </p:blipFill>
        <p:spPr>
          <a:xfrm>
            <a:off x="4335825" y="1847413"/>
            <a:ext cx="3561606" cy="2297549"/>
          </a:xfrm>
          <a:prstGeom prst="rect">
            <a:avLst/>
          </a:prstGeom>
          <a:noFill/>
          <a:ln>
            <a:noFill/>
          </a:ln>
        </p:spPr>
      </p:pic>
      <p:pic>
        <p:nvPicPr>
          <p:cNvPr id="107" name="Google Shape;107;p2" title="Points scored"/>
          <p:cNvPicPr preferRelativeResize="0"/>
          <p:nvPr/>
        </p:nvPicPr>
        <p:blipFill rotWithShape="1">
          <a:blip r:embed="rId6">
            <a:alphaModFix/>
          </a:blip>
          <a:srcRect b="0" l="9692" r="8647" t="8759"/>
          <a:stretch/>
        </p:blipFill>
        <p:spPr>
          <a:xfrm>
            <a:off x="8462000" y="1658926"/>
            <a:ext cx="3663000" cy="2534111"/>
          </a:xfrm>
          <a:prstGeom prst="rect">
            <a:avLst/>
          </a:prstGeom>
          <a:noFill/>
          <a:ln>
            <a:noFill/>
          </a:ln>
        </p:spPr>
      </p:pic>
      <p:sp>
        <p:nvSpPr>
          <p:cNvPr id="108" name="Google Shape;108;p2"/>
          <p:cNvSpPr txBox="1"/>
          <p:nvPr/>
        </p:nvSpPr>
        <p:spPr>
          <a:xfrm>
            <a:off x="4449611" y="4144950"/>
            <a:ext cx="4280400" cy="384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lang="fr-CA" sz="1900">
                <a:solidFill>
                  <a:srgbClr val="002060"/>
                </a:solidFill>
              </a:rPr>
              <a:t>Citizenship / Immigration status</a:t>
            </a:r>
            <a:endParaRPr i="0" sz="1900" u="none" cap="none" strike="noStrike">
              <a:solidFill>
                <a:srgbClr val="002060"/>
              </a:solidFill>
            </a:endParaRPr>
          </a:p>
        </p:txBody>
      </p:sp>
      <p:pic>
        <p:nvPicPr>
          <p:cNvPr id="109" name="Google Shape;109;p2" title="Points scored"/>
          <p:cNvPicPr preferRelativeResize="0"/>
          <p:nvPr/>
        </p:nvPicPr>
        <p:blipFill rotWithShape="1">
          <a:blip r:embed="rId7">
            <a:alphaModFix/>
          </a:blip>
          <a:srcRect b="0" l="0" r="0" t="11355"/>
          <a:stretch/>
        </p:blipFill>
        <p:spPr>
          <a:xfrm>
            <a:off x="4335825" y="4601875"/>
            <a:ext cx="3904599" cy="2143074"/>
          </a:xfrm>
          <a:prstGeom prst="rect">
            <a:avLst/>
          </a:prstGeom>
          <a:noFill/>
          <a:ln>
            <a:noFill/>
          </a:ln>
        </p:spPr>
      </p:pic>
      <p:grpSp>
        <p:nvGrpSpPr>
          <p:cNvPr id="110" name="Google Shape;110;p2"/>
          <p:cNvGrpSpPr/>
          <p:nvPr/>
        </p:nvGrpSpPr>
        <p:grpSpPr>
          <a:xfrm>
            <a:off x="8543149" y="5297746"/>
            <a:ext cx="3500666" cy="1326289"/>
            <a:chOff x="652331" y="2328500"/>
            <a:chExt cx="7905750" cy="1048201"/>
          </a:xfrm>
        </p:grpSpPr>
        <p:grpSp>
          <p:nvGrpSpPr>
            <p:cNvPr id="111" name="Google Shape;111;p2"/>
            <p:cNvGrpSpPr/>
            <p:nvPr/>
          </p:nvGrpSpPr>
          <p:grpSpPr>
            <a:xfrm>
              <a:off x="652331" y="2328502"/>
              <a:ext cx="1905007" cy="1048200"/>
              <a:chOff x="619125" y="2057385"/>
              <a:chExt cx="1905007" cy="1048200"/>
            </a:xfrm>
          </p:grpSpPr>
          <p:sp>
            <p:nvSpPr>
              <p:cNvPr id="112" name="Google Shape;112;p2"/>
              <p:cNvSpPr/>
              <p:nvPr/>
            </p:nvSpPr>
            <p:spPr>
              <a:xfrm>
                <a:off x="619132" y="2057385"/>
                <a:ext cx="1905000" cy="1048200"/>
              </a:xfrm>
              <a:prstGeom prst="rect">
                <a:avLst/>
              </a:prstGeom>
              <a:solidFill>
                <a:srgbClr val="1B5767"/>
              </a:solidFill>
              <a:ln>
                <a:noFill/>
              </a:ln>
            </p:spPr>
            <p:txBody>
              <a:bodyPr anchorCtr="0" anchor="b" bIns="72000" lIns="0" spcFirstLastPara="1" rIns="0"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lang="fr-CA" sz="1100">
                    <a:solidFill>
                      <a:schemeClr val="lt1"/>
                    </a:solidFill>
                  </a:rPr>
                  <a:t>2SLGTBQI+</a:t>
                </a:r>
                <a:endParaRPr b="1" i="0" sz="1100" u="none" cap="none" strike="noStrike">
                  <a:solidFill>
                    <a:schemeClr val="lt1"/>
                  </a:solidFill>
                </a:endParaRPr>
              </a:p>
            </p:txBody>
          </p:sp>
          <p:sp>
            <p:nvSpPr>
              <p:cNvPr id="113" name="Google Shape;113;p2"/>
              <p:cNvSpPr txBox="1"/>
              <p:nvPr/>
            </p:nvSpPr>
            <p:spPr>
              <a:xfrm>
                <a:off x="619125" y="2071944"/>
                <a:ext cx="1905000" cy="534900"/>
              </a:xfrm>
              <a:prstGeom prst="rect">
                <a:avLst/>
              </a:prstGeom>
              <a:noFill/>
              <a:ln>
                <a:noFill/>
              </a:ln>
            </p:spPr>
            <p:txBody>
              <a:bodyPr anchorCtr="0" anchor="t" bIns="45700" lIns="36000" spcFirstLastPara="1" rIns="36000"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lang="fr-CA" sz="2700">
                    <a:solidFill>
                      <a:schemeClr val="lt1"/>
                    </a:solidFill>
                  </a:rPr>
                  <a:t>4%</a:t>
                </a:r>
                <a:endParaRPr i="0" sz="2700" u="none" cap="none" strike="noStrike">
                  <a:solidFill>
                    <a:srgbClr val="000000"/>
                  </a:solidFill>
                </a:endParaRPr>
              </a:p>
            </p:txBody>
          </p:sp>
        </p:grpSp>
        <p:grpSp>
          <p:nvGrpSpPr>
            <p:cNvPr id="114" name="Google Shape;114;p2"/>
            <p:cNvGrpSpPr/>
            <p:nvPr/>
          </p:nvGrpSpPr>
          <p:grpSpPr>
            <a:xfrm>
              <a:off x="2652564" y="2328500"/>
              <a:ext cx="1905017" cy="1048200"/>
              <a:chOff x="2619358" y="2057383"/>
              <a:chExt cx="1905017" cy="1048200"/>
            </a:xfrm>
          </p:grpSpPr>
          <p:sp>
            <p:nvSpPr>
              <p:cNvPr id="115" name="Google Shape;115;p2"/>
              <p:cNvSpPr/>
              <p:nvPr/>
            </p:nvSpPr>
            <p:spPr>
              <a:xfrm>
                <a:off x="2619358" y="2057383"/>
                <a:ext cx="1905000" cy="1048200"/>
              </a:xfrm>
              <a:prstGeom prst="rect">
                <a:avLst/>
              </a:prstGeom>
              <a:solidFill>
                <a:srgbClr val="FFC000"/>
              </a:solidFill>
              <a:ln>
                <a:noFill/>
              </a:ln>
            </p:spPr>
            <p:txBody>
              <a:bodyPr anchorCtr="0" anchor="b" bIns="72000" lIns="0" spcFirstLastPara="1" rIns="0" wrap="square" tIns="45700">
                <a:noAutofit/>
              </a:bodyPr>
              <a:lstStyle/>
              <a:p>
                <a:pPr indent="0" lvl="0" marL="0" marR="0" rtl="0" algn="ctr">
                  <a:lnSpc>
                    <a:spcPct val="100000"/>
                  </a:lnSpc>
                  <a:spcBef>
                    <a:spcPts val="0"/>
                  </a:spcBef>
                  <a:spcAft>
                    <a:spcPts val="0"/>
                  </a:spcAft>
                  <a:buClr>
                    <a:srgbClr val="000000"/>
                  </a:buClr>
                  <a:buSzPts val="1300"/>
                  <a:buFont typeface="Arial"/>
                  <a:buNone/>
                </a:pPr>
                <a:r>
                  <a:rPr b="1" lang="fr-CA" sz="1100">
                    <a:solidFill>
                      <a:schemeClr val="lt1"/>
                    </a:solidFill>
                  </a:rPr>
                  <a:t>Person with a disability</a:t>
                </a:r>
                <a:endParaRPr b="1" i="0" sz="1100" u="none" cap="none" strike="noStrike">
                  <a:solidFill>
                    <a:schemeClr val="lt1"/>
                  </a:solidFill>
                </a:endParaRPr>
              </a:p>
            </p:txBody>
          </p:sp>
          <p:sp>
            <p:nvSpPr>
              <p:cNvPr id="116" name="Google Shape;116;p2"/>
              <p:cNvSpPr txBox="1"/>
              <p:nvPr/>
            </p:nvSpPr>
            <p:spPr>
              <a:xfrm>
                <a:off x="2619375" y="2071944"/>
                <a:ext cx="1905000" cy="534900"/>
              </a:xfrm>
              <a:prstGeom prst="rect">
                <a:avLst/>
              </a:prstGeom>
              <a:noFill/>
              <a:ln>
                <a:noFill/>
              </a:ln>
            </p:spPr>
            <p:txBody>
              <a:bodyPr anchorCtr="0" anchor="t" bIns="45700" lIns="36000" spcFirstLastPara="1" rIns="36000"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lang="fr-CA" sz="2700">
                    <a:solidFill>
                      <a:schemeClr val="lt1"/>
                    </a:solidFill>
                  </a:rPr>
                  <a:t>3%</a:t>
                </a:r>
                <a:endParaRPr i="0" sz="2700" u="none" cap="none" strike="noStrike">
                  <a:solidFill>
                    <a:srgbClr val="000000"/>
                  </a:solidFill>
                </a:endParaRPr>
              </a:p>
            </p:txBody>
          </p:sp>
        </p:grpSp>
        <p:grpSp>
          <p:nvGrpSpPr>
            <p:cNvPr id="117" name="Google Shape;117;p2"/>
            <p:cNvGrpSpPr/>
            <p:nvPr/>
          </p:nvGrpSpPr>
          <p:grpSpPr>
            <a:xfrm>
              <a:off x="4652831" y="2328501"/>
              <a:ext cx="1905015" cy="1048200"/>
              <a:chOff x="4619625" y="2057384"/>
              <a:chExt cx="1905015" cy="1048200"/>
            </a:xfrm>
          </p:grpSpPr>
          <p:sp>
            <p:nvSpPr>
              <p:cNvPr id="118" name="Google Shape;118;p2"/>
              <p:cNvSpPr/>
              <p:nvPr/>
            </p:nvSpPr>
            <p:spPr>
              <a:xfrm>
                <a:off x="4619640" y="2057384"/>
                <a:ext cx="1905000" cy="1048200"/>
              </a:xfrm>
              <a:prstGeom prst="rect">
                <a:avLst/>
              </a:prstGeom>
              <a:solidFill>
                <a:srgbClr val="D36849"/>
              </a:solidFill>
              <a:ln>
                <a:noFill/>
              </a:ln>
            </p:spPr>
            <p:txBody>
              <a:bodyPr anchorCtr="0" anchor="b" bIns="72000" lIns="0" spcFirstLastPara="1" rIns="0"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lang="fr-CA" sz="1100">
                    <a:solidFill>
                      <a:schemeClr val="lt1"/>
                    </a:solidFill>
                  </a:rPr>
                  <a:t>Visible minority</a:t>
                </a:r>
                <a:endParaRPr b="1" i="0" sz="1100" u="none" cap="none" strike="noStrike">
                  <a:solidFill>
                    <a:schemeClr val="lt1"/>
                  </a:solidFill>
                </a:endParaRPr>
              </a:p>
            </p:txBody>
          </p:sp>
          <p:sp>
            <p:nvSpPr>
              <p:cNvPr id="119" name="Google Shape;119;p2"/>
              <p:cNvSpPr txBox="1"/>
              <p:nvPr/>
            </p:nvSpPr>
            <p:spPr>
              <a:xfrm>
                <a:off x="4619625" y="2071944"/>
                <a:ext cx="1905000" cy="534900"/>
              </a:xfrm>
              <a:prstGeom prst="rect">
                <a:avLst/>
              </a:prstGeom>
              <a:noFill/>
              <a:ln>
                <a:noFill/>
              </a:ln>
            </p:spPr>
            <p:txBody>
              <a:bodyPr anchorCtr="0" anchor="t" bIns="45700" lIns="36000" spcFirstLastPara="1" rIns="36000"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lang="fr-CA" sz="2700">
                    <a:solidFill>
                      <a:schemeClr val="lt1"/>
                    </a:solidFill>
                  </a:rPr>
                  <a:t>17%</a:t>
                </a:r>
                <a:endParaRPr i="0" sz="2700" u="none" cap="none" strike="noStrike">
                  <a:solidFill>
                    <a:srgbClr val="000000"/>
                  </a:solidFill>
                </a:endParaRPr>
              </a:p>
            </p:txBody>
          </p:sp>
        </p:grpSp>
        <p:grpSp>
          <p:nvGrpSpPr>
            <p:cNvPr id="120" name="Google Shape;120;p2"/>
            <p:cNvGrpSpPr/>
            <p:nvPr/>
          </p:nvGrpSpPr>
          <p:grpSpPr>
            <a:xfrm>
              <a:off x="6653072" y="2328501"/>
              <a:ext cx="1905009" cy="1048200"/>
              <a:chOff x="6619866" y="2057384"/>
              <a:chExt cx="1905009" cy="1048200"/>
            </a:xfrm>
          </p:grpSpPr>
          <p:sp>
            <p:nvSpPr>
              <p:cNvPr id="121" name="Google Shape;121;p2"/>
              <p:cNvSpPr/>
              <p:nvPr/>
            </p:nvSpPr>
            <p:spPr>
              <a:xfrm>
                <a:off x="6619866" y="2057384"/>
                <a:ext cx="1905000" cy="1048200"/>
              </a:xfrm>
              <a:prstGeom prst="rect">
                <a:avLst/>
              </a:prstGeom>
              <a:solidFill>
                <a:srgbClr val="28839A"/>
              </a:solidFill>
              <a:ln>
                <a:noFill/>
              </a:ln>
            </p:spPr>
            <p:txBody>
              <a:bodyPr anchorCtr="0" anchor="b" bIns="72000" lIns="0" spcFirstLastPara="1" rIns="0"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lang="fr-CA" sz="1100">
                    <a:solidFill>
                      <a:schemeClr val="lt1"/>
                    </a:solidFill>
                  </a:rPr>
                  <a:t>Canadian Indigenous</a:t>
                </a:r>
                <a:endParaRPr i="0" sz="900" u="none" cap="none" strike="noStrike">
                  <a:solidFill>
                    <a:srgbClr val="000000"/>
                  </a:solidFill>
                </a:endParaRPr>
              </a:p>
            </p:txBody>
          </p:sp>
          <p:sp>
            <p:nvSpPr>
              <p:cNvPr id="122" name="Google Shape;122;p2"/>
              <p:cNvSpPr txBox="1"/>
              <p:nvPr/>
            </p:nvSpPr>
            <p:spPr>
              <a:xfrm>
                <a:off x="6619875" y="2071944"/>
                <a:ext cx="1905000" cy="534900"/>
              </a:xfrm>
              <a:prstGeom prst="rect">
                <a:avLst/>
              </a:prstGeom>
              <a:noFill/>
              <a:ln>
                <a:noFill/>
              </a:ln>
            </p:spPr>
            <p:txBody>
              <a:bodyPr anchorCtr="0" anchor="t" bIns="45700" lIns="36000" spcFirstLastPara="1" rIns="36000"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lang="fr-CA" sz="2700">
                    <a:solidFill>
                      <a:schemeClr val="lt1"/>
                    </a:solidFill>
                  </a:rPr>
                  <a:t>2%</a:t>
                </a:r>
                <a:endParaRPr i="0" sz="2700" u="none" cap="none" strike="noStrike">
                  <a:solidFill>
                    <a:srgbClr val="000000"/>
                  </a:solidFill>
                </a:endParaRPr>
              </a:p>
            </p:txBody>
          </p:sp>
        </p:grpSp>
      </p:grpSp>
      <p:grpSp>
        <p:nvGrpSpPr>
          <p:cNvPr id="123" name="Google Shape;123;p2"/>
          <p:cNvGrpSpPr/>
          <p:nvPr/>
        </p:nvGrpSpPr>
        <p:grpSpPr>
          <a:xfrm>
            <a:off x="437074" y="5297816"/>
            <a:ext cx="3500666" cy="1253124"/>
            <a:chOff x="652331" y="2328500"/>
            <a:chExt cx="7905750" cy="1048201"/>
          </a:xfrm>
        </p:grpSpPr>
        <p:grpSp>
          <p:nvGrpSpPr>
            <p:cNvPr id="124" name="Google Shape;124;p2"/>
            <p:cNvGrpSpPr/>
            <p:nvPr/>
          </p:nvGrpSpPr>
          <p:grpSpPr>
            <a:xfrm>
              <a:off x="2652564" y="2328500"/>
              <a:ext cx="1905017" cy="1048200"/>
              <a:chOff x="2619358" y="2057383"/>
              <a:chExt cx="1905017" cy="1048200"/>
            </a:xfrm>
          </p:grpSpPr>
          <p:sp>
            <p:nvSpPr>
              <p:cNvPr id="125" name="Google Shape;125;p2"/>
              <p:cNvSpPr/>
              <p:nvPr/>
            </p:nvSpPr>
            <p:spPr>
              <a:xfrm>
                <a:off x="2619358" y="2057383"/>
                <a:ext cx="1905000" cy="1048200"/>
              </a:xfrm>
              <a:prstGeom prst="rect">
                <a:avLst/>
              </a:prstGeom>
              <a:solidFill>
                <a:srgbClr val="FFC000"/>
              </a:solidFill>
              <a:ln>
                <a:noFill/>
              </a:ln>
            </p:spPr>
            <p:txBody>
              <a:bodyPr anchorCtr="0" anchor="b" bIns="72000" lIns="0" spcFirstLastPara="1" rIns="0" wrap="square" tIns="45700">
                <a:noAutofit/>
              </a:bodyPr>
              <a:lstStyle/>
              <a:p>
                <a:pPr indent="0" lvl="0" marL="0" marR="0" rtl="0" algn="ctr">
                  <a:lnSpc>
                    <a:spcPct val="100000"/>
                  </a:lnSpc>
                  <a:spcBef>
                    <a:spcPts val="0"/>
                  </a:spcBef>
                  <a:spcAft>
                    <a:spcPts val="0"/>
                  </a:spcAft>
                  <a:buClr>
                    <a:srgbClr val="000000"/>
                  </a:buClr>
                  <a:buSzPts val="1300"/>
                  <a:buFont typeface="Arial"/>
                  <a:buNone/>
                </a:pPr>
                <a:r>
                  <a:rPr b="1" lang="fr-CA" sz="900">
                    <a:solidFill>
                      <a:schemeClr val="lt1"/>
                    </a:solidFill>
                  </a:rPr>
                  <a:t>Common law partners</a:t>
                </a:r>
                <a:endParaRPr b="1" i="0" sz="900" u="none" cap="none" strike="noStrike">
                  <a:solidFill>
                    <a:schemeClr val="lt1"/>
                  </a:solidFill>
                </a:endParaRPr>
              </a:p>
            </p:txBody>
          </p:sp>
          <p:sp>
            <p:nvSpPr>
              <p:cNvPr id="126" name="Google Shape;126;p2"/>
              <p:cNvSpPr txBox="1"/>
              <p:nvPr/>
            </p:nvSpPr>
            <p:spPr>
              <a:xfrm>
                <a:off x="2619375" y="2071944"/>
                <a:ext cx="1905000" cy="534900"/>
              </a:xfrm>
              <a:prstGeom prst="rect">
                <a:avLst/>
              </a:prstGeom>
              <a:noFill/>
              <a:ln>
                <a:noFill/>
              </a:ln>
            </p:spPr>
            <p:txBody>
              <a:bodyPr anchorCtr="0" anchor="t" bIns="45700" lIns="36000" spcFirstLastPara="1" rIns="36000"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i="0" lang="fr-CA" sz="2100" u="none" cap="none" strike="noStrike">
                    <a:solidFill>
                      <a:schemeClr val="lt1"/>
                    </a:solidFill>
                  </a:rPr>
                  <a:t>1</a:t>
                </a:r>
                <a:r>
                  <a:rPr lang="fr-CA" sz="2100">
                    <a:solidFill>
                      <a:schemeClr val="lt1"/>
                    </a:solidFill>
                  </a:rPr>
                  <a:t>7.6</a:t>
                </a:r>
                <a:r>
                  <a:rPr i="0" lang="fr-CA" sz="2100" u="none" cap="none" strike="noStrike">
                    <a:solidFill>
                      <a:schemeClr val="lt1"/>
                    </a:solidFill>
                  </a:rPr>
                  <a:t>%</a:t>
                </a:r>
                <a:endParaRPr i="0" sz="2100" u="none" cap="none" strike="noStrike">
                  <a:solidFill>
                    <a:srgbClr val="000000"/>
                  </a:solidFill>
                </a:endParaRPr>
              </a:p>
            </p:txBody>
          </p:sp>
        </p:grpSp>
        <p:grpSp>
          <p:nvGrpSpPr>
            <p:cNvPr id="127" name="Google Shape;127;p2"/>
            <p:cNvGrpSpPr/>
            <p:nvPr/>
          </p:nvGrpSpPr>
          <p:grpSpPr>
            <a:xfrm>
              <a:off x="4652831" y="2328501"/>
              <a:ext cx="1905015" cy="1048200"/>
              <a:chOff x="4619625" y="2057384"/>
              <a:chExt cx="1905015" cy="1048200"/>
            </a:xfrm>
          </p:grpSpPr>
          <p:sp>
            <p:nvSpPr>
              <p:cNvPr id="128" name="Google Shape;128;p2"/>
              <p:cNvSpPr/>
              <p:nvPr/>
            </p:nvSpPr>
            <p:spPr>
              <a:xfrm>
                <a:off x="4619640" y="2057384"/>
                <a:ext cx="1905000" cy="1048200"/>
              </a:xfrm>
              <a:prstGeom prst="rect">
                <a:avLst/>
              </a:prstGeom>
              <a:solidFill>
                <a:srgbClr val="D36849"/>
              </a:solidFill>
              <a:ln>
                <a:noFill/>
              </a:ln>
            </p:spPr>
            <p:txBody>
              <a:bodyPr anchorCtr="0" anchor="b" bIns="72000" lIns="0" spcFirstLastPara="1" rIns="0"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fr-CA" sz="1100" u="none" cap="none" strike="noStrike">
                    <a:solidFill>
                      <a:schemeClr val="lt1"/>
                    </a:solidFill>
                  </a:rPr>
                  <a:t>Unmarried</a:t>
                </a:r>
                <a:endParaRPr b="1" i="0" sz="1100" u="none" cap="none" strike="noStrike">
                  <a:solidFill>
                    <a:schemeClr val="lt1"/>
                  </a:solidFill>
                </a:endParaRPr>
              </a:p>
            </p:txBody>
          </p:sp>
          <p:sp>
            <p:nvSpPr>
              <p:cNvPr id="129" name="Google Shape;129;p2"/>
              <p:cNvSpPr txBox="1"/>
              <p:nvPr/>
            </p:nvSpPr>
            <p:spPr>
              <a:xfrm>
                <a:off x="4619625" y="2071944"/>
                <a:ext cx="1905000" cy="534900"/>
              </a:xfrm>
              <a:prstGeom prst="rect">
                <a:avLst/>
              </a:prstGeom>
              <a:noFill/>
              <a:ln>
                <a:noFill/>
              </a:ln>
            </p:spPr>
            <p:txBody>
              <a:bodyPr anchorCtr="0" anchor="t" bIns="45700" lIns="36000" spcFirstLastPara="1" rIns="36000"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lang="fr-CA" sz="2100">
                    <a:solidFill>
                      <a:schemeClr val="lt1"/>
                    </a:solidFill>
                  </a:rPr>
                  <a:t>-</a:t>
                </a:r>
                <a:endParaRPr i="0" sz="1100" u="none" cap="none" strike="noStrike">
                  <a:solidFill>
                    <a:srgbClr val="000000"/>
                  </a:solidFill>
                </a:endParaRPr>
              </a:p>
            </p:txBody>
          </p:sp>
        </p:grpSp>
        <p:grpSp>
          <p:nvGrpSpPr>
            <p:cNvPr id="130" name="Google Shape;130;p2"/>
            <p:cNvGrpSpPr/>
            <p:nvPr/>
          </p:nvGrpSpPr>
          <p:grpSpPr>
            <a:xfrm>
              <a:off x="6653072" y="2328501"/>
              <a:ext cx="1905009" cy="1048200"/>
              <a:chOff x="6619866" y="2057384"/>
              <a:chExt cx="1905009" cy="1048200"/>
            </a:xfrm>
          </p:grpSpPr>
          <p:sp>
            <p:nvSpPr>
              <p:cNvPr id="131" name="Google Shape;131;p2"/>
              <p:cNvSpPr/>
              <p:nvPr/>
            </p:nvSpPr>
            <p:spPr>
              <a:xfrm>
                <a:off x="6619866" y="2057384"/>
                <a:ext cx="1905000" cy="1048200"/>
              </a:xfrm>
              <a:prstGeom prst="rect">
                <a:avLst/>
              </a:prstGeom>
              <a:solidFill>
                <a:srgbClr val="28839A"/>
              </a:solidFill>
              <a:ln>
                <a:noFill/>
              </a:ln>
            </p:spPr>
            <p:txBody>
              <a:bodyPr anchorCtr="0" anchor="b" bIns="72000" lIns="0" spcFirstLastPara="1" rIns="0"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fr-CA" sz="1300" u="none" cap="none" strike="noStrike">
                    <a:solidFill>
                      <a:schemeClr val="lt1"/>
                    </a:solidFill>
                  </a:rPr>
                  <a:t>Other</a:t>
                </a:r>
                <a:endParaRPr i="0" sz="1100" u="none" cap="none" strike="noStrike">
                  <a:solidFill>
                    <a:srgbClr val="000000"/>
                  </a:solidFill>
                </a:endParaRPr>
              </a:p>
            </p:txBody>
          </p:sp>
          <p:sp>
            <p:nvSpPr>
              <p:cNvPr id="132" name="Google Shape;132;p2"/>
              <p:cNvSpPr txBox="1"/>
              <p:nvPr/>
            </p:nvSpPr>
            <p:spPr>
              <a:xfrm>
                <a:off x="6619875" y="2071944"/>
                <a:ext cx="1905000" cy="534900"/>
              </a:xfrm>
              <a:prstGeom prst="rect">
                <a:avLst/>
              </a:prstGeom>
              <a:noFill/>
              <a:ln>
                <a:noFill/>
              </a:ln>
            </p:spPr>
            <p:txBody>
              <a:bodyPr anchorCtr="0" anchor="t" bIns="45700" lIns="36000" spcFirstLastPara="1" rIns="36000"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lang="fr-CA" sz="1700">
                    <a:solidFill>
                      <a:schemeClr val="lt1"/>
                    </a:solidFill>
                  </a:rPr>
                  <a:t>-</a:t>
                </a:r>
                <a:endParaRPr i="0" sz="1700" u="none" cap="none" strike="noStrike">
                  <a:solidFill>
                    <a:srgbClr val="000000"/>
                  </a:solidFill>
                </a:endParaRPr>
              </a:p>
            </p:txBody>
          </p:sp>
        </p:grpSp>
        <p:grpSp>
          <p:nvGrpSpPr>
            <p:cNvPr id="133" name="Google Shape;133;p2"/>
            <p:cNvGrpSpPr/>
            <p:nvPr/>
          </p:nvGrpSpPr>
          <p:grpSpPr>
            <a:xfrm>
              <a:off x="652331" y="2328502"/>
              <a:ext cx="1905007" cy="1048200"/>
              <a:chOff x="619125" y="2057385"/>
              <a:chExt cx="1905007" cy="1048200"/>
            </a:xfrm>
          </p:grpSpPr>
          <p:sp>
            <p:nvSpPr>
              <p:cNvPr id="134" name="Google Shape;134;p2"/>
              <p:cNvSpPr/>
              <p:nvPr/>
            </p:nvSpPr>
            <p:spPr>
              <a:xfrm>
                <a:off x="619132" y="2057385"/>
                <a:ext cx="1905000" cy="1048200"/>
              </a:xfrm>
              <a:prstGeom prst="rect">
                <a:avLst/>
              </a:prstGeom>
              <a:solidFill>
                <a:srgbClr val="1B5767"/>
              </a:solidFill>
              <a:ln>
                <a:noFill/>
              </a:ln>
            </p:spPr>
            <p:txBody>
              <a:bodyPr anchorCtr="0" anchor="b" bIns="72000" lIns="0" spcFirstLastPara="1" rIns="0"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1" i="0" lang="fr-CA" sz="1100" u="none" cap="none" strike="noStrike">
                    <a:solidFill>
                      <a:schemeClr val="lt1"/>
                    </a:solidFill>
                  </a:rPr>
                  <a:t>Married</a:t>
                </a:r>
                <a:endParaRPr b="1" i="0" sz="1100" u="none" cap="none" strike="noStrike">
                  <a:solidFill>
                    <a:schemeClr val="lt1"/>
                  </a:solidFill>
                </a:endParaRPr>
              </a:p>
            </p:txBody>
          </p:sp>
          <p:sp>
            <p:nvSpPr>
              <p:cNvPr id="135" name="Google Shape;135;p2"/>
              <p:cNvSpPr txBox="1"/>
              <p:nvPr/>
            </p:nvSpPr>
            <p:spPr>
              <a:xfrm>
                <a:off x="619125" y="2071944"/>
                <a:ext cx="1905000" cy="534900"/>
              </a:xfrm>
              <a:prstGeom prst="rect">
                <a:avLst/>
              </a:prstGeom>
              <a:noFill/>
              <a:ln>
                <a:noFill/>
              </a:ln>
            </p:spPr>
            <p:txBody>
              <a:bodyPr anchorCtr="0" anchor="t" bIns="45700" lIns="36000" spcFirstLastPara="1" rIns="36000" wrap="square" tIns="45700">
                <a:noAutofit/>
              </a:bodyPr>
              <a:lstStyle/>
              <a:p>
                <a:pPr indent="0" lvl="0" marL="0" marR="0" rtl="0" algn="ctr">
                  <a:lnSpc>
                    <a:spcPct val="100000"/>
                  </a:lnSpc>
                  <a:spcBef>
                    <a:spcPts val="0"/>
                  </a:spcBef>
                  <a:spcAft>
                    <a:spcPts val="0"/>
                  </a:spcAft>
                  <a:buClr>
                    <a:srgbClr val="000000"/>
                  </a:buClr>
                  <a:buSzPts val="2400"/>
                  <a:buFont typeface="Arial"/>
                  <a:buNone/>
                </a:pPr>
                <a:r>
                  <a:rPr i="0" lang="fr-CA" sz="2100" u="none" cap="none" strike="noStrike">
                    <a:solidFill>
                      <a:schemeClr val="lt1"/>
                    </a:solidFill>
                  </a:rPr>
                  <a:t>8</a:t>
                </a:r>
                <a:r>
                  <a:rPr lang="fr-CA" sz="2100">
                    <a:solidFill>
                      <a:schemeClr val="lt1"/>
                    </a:solidFill>
                  </a:rPr>
                  <a:t>0.7</a:t>
                </a:r>
                <a:r>
                  <a:rPr i="0" lang="fr-CA" sz="2100" u="none" cap="none" strike="noStrike">
                    <a:solidFill>
                      <a:schemeClr val="lt1"/>
                    </a:solidFill>
                  </a:rPr>
                  <a:t>%</a:t>
                </a:r>
                <a:endParaRPr i="0" sz="2100" u="none" cap="none" strike="noStrike">
                  <a:solidFill>
                    <a:srgbClr val="000000"/>
                  </a:solidFill>
                </a:endParaRPr>
              </a:p>
            </p:txBody>
          </p:sp>
        </p:gr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0" name="Shape 140"/>
        <p:cNvGrpSpPr/>
        <p:nvPr/>
      </p:nvGrpSpPr>
      <p:grpSpPr>
        <a:xfrm>
          <a:off x="0" y="0"/>
          <a:ext cx="0" cy="0"/>
          <a:chOff x="0" y="0"/>
          <a:chExt cx="0" cy="0"/>
        </a:xfrm>
      </p:grpSpPr>
      <p:sp>
        <p:nvSpPr>
          <p:cNvPr id="141" name="Google Shape;141;p3"/>
          <p:cNvSpPr/>
          <p:nvPr/>
        </p:nvSpPr>
        <p:spPr>
          <a:xfrm>
            <a:off x="0" y="0"/>
            <a:ext cx="12192000" cy="313134"/>
          </a:xfrm>
          <a:prstGeom prst="rect">
            <a:avLst/>
          </a:prstGeom>
          <a:solidFill>
            <a:srgbClr val="26849C"/>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2" name="Google Shape;142;p3"/>
          <p:cNvSpPr txBox="1"/>
          <p:nvPr>
            <p:ph type="title"/>
          </p:nvPr>
        </p:nvSpPr>
        <p:spPr>
          <a:xfrm>
            <a:off x="148554" y="522081"/>
            <a:ext cx="10515600" cy="128272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A3838"/>
              </a:buClr>
              <a:buSzPts val="4000"/>
              <a:buFont typeface="Calibri"/>
              <a:buNone/>
            </a:pPr>
            <a:r>
              <a:rPr b="1" lang="fr-CA" sz="4000">
                <a:solidFill>
                  <a:srgbClr val="3A3838"/>
                </a:solidFill>
                <a:latin typeface="Arial"/>
                <a:ea typeface="Arial"/>
                <a:cs typeface="Arial"/>
                <a:sym typeface="Arial"/>
              </a:rPr>
              <a:t>Getting to know the community (cont’d) </a:t>
            </a:r>
            <a:br>
              <a:rPr b="1" lang="fr-CA" sz="4000">
                <a:solidFill>
                  <a:srgbClr val="3A3838"/>
                </a:solidFill>
                <a:latin typeface="Arial"/>
                <a:ea typeface="Arial"/>
                <a:cs typeface="Arial"/>
                <a:sym typeface="Arial"/>
              </a:rPr>
            </a:br>
            <a:r>
              <a:rPr b="1" lang="fr-CA" sz="4000">
                <a:solidFill>
                  <a:srgbClr val="26849C"/>
                </a:solidFill>
                <a:latin typeface="Arial"/>
                <a:ea typeface="Arial"/>
                <a:cs typeface="Arial"/>
                <a:sym typeface="Arial"/>
              </a:rPr>
              <a:t>Employment</a:t>
            </a:r>
            <a:endParaRPr>
              <a:latin typeface="Arial"/>
              <a:ea typeface="Arial"/>
              <a:cs typeface="Arial"/>
              <a:sym typeface="Arial"/>
            </a:endParaRPr>
          </a:p>
        </p:txBody>
      </p:sp>
      <p:sp>
        <p:nvSpPr>
          <p:cNvPr id="143" name="Google Shape;143;p3"/>
          <p:cNvSpPr txBox="1"/>
          <p:nvPr/>
        </p:nvSpPr>
        <p:spPr>
          <a:xfrm>
            <a:off x="9684425" y="2714088"/>
            <a:ext cx="2445900" cy="3263100"/>
          </a:xfrm>
          <a:prstGeom prst="rect">
            <a:avLst/>
          </a:prstGeom>
          <a:solidFill>
            <a:schemeClr val="lt1"/>
          </a:solidFill>
          <a:ln>
            <a:noFill/>
          </a:ln>
        </p:spPr>
        <p:txBody>
          <a:bodyPr anchorCtr="0" anchor="t" bIns="45700" lIns="91425" spcFirstLastPara="1" rIns="91425" wrap="square" tIns="45700">
            <a:spAutoFit/>
          </a:bodyPr>
          <a:lstStyle/>
          <a:p>
            <a:pPr indent="-298450" lvl="0" marL="342900" marR="0" rtl="0" algn="l">
              <a:lnSpc>
                <a:spcPct val="100000"/>
              </a:lnSpc>
              <a:spcBef>
                <a:spcPts val="0"/>
              </a:spcBef>
              <a:spcAft>
                <a:spcPts val="0"/>
              </a:spcAft>
              <a:buClr>
                <a:srgbClr val="4E4E4E"/>
              </a:buClr>
              <a:buSzPts val="1300"/>
              <a:buChar char="•"/>
            </a:pPr>
            <a:r>
              <a:rPr lang="fr-CA" sz="1200">
                <a:solidFill>
                  <a:srgbClr val="4E4E4E"/>
                </a:solidFill>
              </a:rPr>
              <a:t>21</a:t>
            </a:r>
            <a:r>
              <a:rPr i="0" lang="fr-CA" sz="1200" u="none" cap="none" strike="noStrike">
                <a:solidFill>
                  <a:srgbClr val="4E4E4E"/>
                </a:solidFill>
              </a:rPr>
              <a:t>% Working in Canada</a:t>
            </a:r>
            <a:endParaRPr i="0" sz="600" u="none" cap="none" strike="noStrike">
              <a:solidFill>
                <a:srgbClr val="000000"/>
              </a:solidFill>
            </a:endParaRPr>
          </a:p>
          <a:p>
            <a:pPr indent="-298450" lvl="0" marL="342900" marR="0" rtl="0" algn="l">
              <a:lnSpc>
                <a:spcPct val="100000"/>
              </a:lnSpc>
              <a:spcBef>
                <a:spcPts val="0"/>
              </a:spcBef>
              <a:spcAft>
                <a:spcPts val="0"/>
              </a:spcAft>
              <a:buClr>
                <a:srgbClr val="4E4E4E"/>
              </a:buClr>
              <a:buSzPts val="1300"/>
              <a:buChar char="•"/>
            </a:pPr>
            <a:r>
              <a:rPr i="0" lang="fr-CA" sz="1200" u="none" cap="none" strike="noStrike">
                <a:solidFill>
                  <a:srgbClr val="4E4E4E"/>
                </a:solidFill>
              </a:rPr>
              <a:t>1</a:t>
            </a:r>
            <a:r>
              <a:rPr lang="fr-CA" sz="1200">
                <a:solidFill>
                  <a:srgbClr val="4E4E4E"/>
                </a:solidFill>
              </a:rPr>
              <a:t>3</a:t>
            </a:r>
            <a:r>
              <a:rPr i="0" lang="fr-CA" sz="1200" u="none" cap="none" strike="noStrike">
                <a:solidFill>
                  <a:srgbClr val="4E4E4E"/>
                </a:solidFill>
              </a:rPr>
              <a:t>% Working at a mission abroad</a:t>
            </a:r>
            <a:endParaRPr i="0" sz="1200" u="none" cap="none" strike="noStrike">
              <a:solidFill>
                <a:srgbClr val="4E4E4E"/>
              </a:solidFill>
            </a:endParaRPr>
          </a:p>
          <a:p>
            <a:pPr indent="-298450" lvl="0" marL="342900" marR="0" rtl="0" algn="l">
              <a:lnSpc>
                <a:spcPct val="100000"/>
              </a:lnSpc>
              <a:spcBef>
                <a:spcPts val="0"/>
              </a:spcBef>
              <a:spcAft>
                <a:spcPts val="0"/>
              </a:spcAft>
              <a:buClr>
                <a:srgbClr val="4E4E4E"/>
              </a:buClr>
              <a:buSzPts val="1300"/>
              <a:buChar char="•"/>
            </a:pPr>
            <a:r>
              <a:rPr i="0" lang="fr-CA" sz="1200" u="none" cap="none" strike="noStrike">
                <a:solidFill>
                  <a:srgbClr val="4E4E4E"/>
                </a:solidFill>
              </a:rPr>
              <a:t>8% Working abroad but not at mission</a:t>
            </a:r>
            <a:endParaRPr i="0" sz="1200" u="none" cap="none" strike="noStrike">
              <a:solidFill>
                <a:srgbClr val="4E4E4E"/>
              </a:solidFill>
            </a:endParaRPr>
          </a:p>
          <a:p>
            <a:pPr indent="-298450" lvl="0" marL="342900" marR="0" rtl="0" algn="l">
              <a:lnSpc>
                <a:spcPct val="100000"/>
              </a:lnSpc>
              <a:spcBef>
                <a:spcPts val="0"/>
              </a:spcBef>
              <a:spcAft>
                <a:spcPts val="0"/>
              </a:spcAft>
              <a:buClr>
                <a:srgbClr val="4E4E4E"/>
              </a:buClr>
              <a:buSzPts val="1300"/>
              <a:buChar char="•"/>
            </a:pPr>
            <a:r>
              <a:rPr i="0" lang="fr-CA" sz="1200" u="none" cap="none" strike="noStrike">
                <a:solidFill>
                  <a:srgbClr val="4E4E4E"/>
                </a:solidFill>
              </a:rPr>
              <a:t>1</a:t>
            </a:r>
            <a:r>
              <a:rPr lang="fr-CA" sz="1200">
                <a:solidFill>
                  <a:srgbClr val="4E4E4E"/>
                </a:solidFill>
              </a:rPr>
              <a:t>4%</a:t>
            </a:r>
            <a:r>
              <a:rPr i="0" lang="fr-CA" sz="1200" u="none" cap="none" strike="noStrike">
                <a:solidFill>
                  <a:srgbClr val="4E4E4E"/>
                </a:solidFill>
              </a:rPr>
              <a:t> Teleworking - government</a:t>
            </a:r>
            <a:endParaRPr i="0" sz="1200" u="none" cap="none" strike="noStrike">
              <a:solidFill>
                <a:srgbClr val="4E4E4E"/>
              </a:solidFill>
            </a:endParaRPr>
          </a:p>
          <a:p>
            <a:pPr indent="-298450" lvl="0" marL="342900" marR="0" rtl="0" algn="l">
              <a:lnSpc>
                <a:spcPct val="100000"/>
              </a:lnSpc>
              <a:spcBef>
                <a:spcPts val="0"/>
              </a:spcBef>
              <a:spcAft>
                <a:spcPts val="0"/>
              </a:spcAft>
              <a:buClr>
                <a:srgbClr val="4E4E4E"/>
              </a:buClr>
              <a:buSzPts val="1300"/>
              <a:buChar char="•"/>
            </a:pPr>
            <a:r>
              <a:rPr i="0" lang="fr-CA" sz="1200" u="none" cap="none" strike="noStrike">
                <a:solidFill>
                  <a:srgbClr val="4E4E4E"/>
                </a:solidFill>
              </a:rPr>
              <a:t>4.5% Teleworking - non-government</a:t>
            </a:r>
            <a:endParaRPr i="0" sz="1200" u="none" cap="none" strike="noStrike">
              <a:solidFill>
                <a:srgbClr val="4E4E4E"/>
              </a:solidFill>
            </a:endParaRPr>
          </a:p>
          <a:p>
            <a:pPr indent="-298450" lvl="0" marL="342900" marR="0" rtl="0" algn="l">
              <a:lnSpc>
                <a:spcPct val="100000"/>
              </a:lnSpc>
              <a:spcBef>
                <a:spcPts val="0"/>
              </a:spcBef>
              <a:spcAft>
                <a:spcPts val="0"/>
              </a:spcAft>
              <a:buClr>
                <a:srgbClr val="4E4E4E"/>
              </a:buClr>
              <a:buSzPts val="1300"/>
              <a:buChar char="•"/>
            </a:pPr>
            <a:r>
              <a:rPr i="0" lang="fr-CA" sz="1200" u="none" cap="none" strike="noStrike">
                <a:solidFill>
                  <a:srgbClr val="4E4E4E"/>
                </a:solidFill>
              </a:rPr>
              <a:t>9% Self-employed </a:t>
            </a:r>
            <a:endParaRPr i="0" sz="600" u="none" cap="none" strike="noStrike">
              <a:solidFill>
                <a:srgbClr val="000000"/>
              </a:solidFill>
            </a:endParaRPr>
          </a:p>
          <a:p>
            <a:pPr indent="-298450" lvl="0" marL="342900" marR="0" rtl="0" algn="l">
              <a:lnSpc>
                <a:spcPct val="100000"/>
              </a:lnSpc>
              <a:spcBef>
                <a:spcPts val="0"/>
              </a:spcBef>
              <a:spcAft>
                <a:spcPts val="0"/>
              </a:spcAft>
              <a:buClr>
                <a:srgbClr val="4E4E4E"/>
              </a:buClr>
              <a:buSzPts val="1300"/>
              <a:buChar char="•"/>
            </a:pPr>
            <a:r>
              <a:rPr lang="fr-CA" sz="1200">
                <a:solidFill>
                  <a:srgbClr val="4E4E4E"/>
                </a:solidFill>
              </a:rPr>
              <a:t>–  </a:t>
            </a:r>
            <a:r>
              <a:rPr i="0" lang="fr-CA" sz="1200" u="none" cap="none" strike="noStrike">
                <a:solidFill>
                  <a:srgbClr val="4E4E4E"/>
                </a:solidFill>
              </a:rPr>
              <a:t>Volunteer </a:t>
            </a:r>
            <a:endParaRPr i="0" sz="1200" u="none" cap="none" strike="noStrike">
              <a:solidFill>
                <a:srgbClr val="4E4E4E"/>
              </a:solidFill>
            </a:endParaRPr>
          </a:p>
          <a:p>
            <a:pPr indent="-298450" lvl="0" marL="342900" marR="0" rtl="0" algn="l">
              <a:lnSpc>
                <a:spcPct val="100000"/>
              </a:lnSpc>
              <a:spcBef>
                <a:spcPts val="0"/>
              </a:spcBef>
              <a:spcAft>
                <a:spcPts val="0"/>
              </a:spcAft>
              <a:buClr>
                <a:srgbClr val="4E4E4E"/>
              </a:buClr>
              <a:buSzPts val="1300"/>
              <a:buChar char="•"/>
            </a:pPr>
            <a:r>
              <a:rPr lang="fr-CA" sz="1200">
                <a:solidFill>
                  <a:srgbClr val="4E4E4E"/>
                </a:solidFill>
              </a:rPr>
              <a:t>7</a:t>
            </a:r>
            <a:r>
              <a:rPr i="0" lang="fr-CA" sz="1200" u="none" cap="none" strike="noStrike">
                <a:solidFill>
                  <a:srgbClr val="4E4E4E"/>
                </a:solidFill>
              </a:rPr>
              <a:t>% Not employed, not seeking to work</a:t>
            </a:r>
            <a:endParaRPr i="0" sz="1200" u="none" cap="none" strike="noStrike">
              <a:solidFill>
                <a:srgbClr val="4E4E4E"/>
              </a:solidFill>
            </a:endParaRPr>
          </a:p>
          <a:p>
            <a:pPr indent="-298450" lvl="0" marL="342900" marR="0" rtl="0" algn="l">
              <a:lnSpc>
                <a:spcPct val="100000"/>
              </a:lnSpc>
              <a:spcBef>
                <a:spcPts val="0"/>
              </a:spcBef>
              <a:spcAft>
                <a:spcPts val="0"/>
              </a:spcAft>
              <a:buClr>
                <a:srgbClr val="4E4E4E"/>
              </a:buClr>
              <a:buSzPts val="1300"/>
              <a:buChar char="•"/>
            </a:pPr>
            <a:r>
              <a:rPr i="0" lang="fr-CA" sz="1200" u="none" cap="none" strike="noStrike">
                <a:solidFill>
                  <a:srgbClr val="4E4E4E"/>
                </a:solidFill>
              </a:rPr>
              <a:t>1</a:t>
            </a:r>
            <a:r>
              <a:rPr lang="fr-CA" sz="1200">
                <a:solidFill>
                  <a:srgbClr val="4E4E4E"/>
                </a:solidFill>
              </a:rPr>
              <a:t>3</a:t>
            </a:r>
            <a:r>
              <a:rPr i="0" lang="fr-CA" sz="1200" u="none" cap="none" strike="noStrike">
                <a:solidFill>
                  <a:srgbClr val="4E4E4E"/>
                </a:solidFill>
              </a:rPr>
              <a:t>% Not employed, actively seeking work </a:t>
            </a:r>
            <a:endParaRPr i="0" sz="1200" u="none" cap="none" strike="noStrike">
              <a:solidFill>
                <a:srgbClr val="4E4E4E"/>
              </a:solidFill>
            </a:endParaRPr>
          </a:p>
          <a:p>
            <a:pPr indent="-298450" lvl="0" marL="342900" marR="0" rtl="0" algn="l">
              <a:lnSpc>
                <a:spcPct val="100000"/>
              </a:lnSpc>
              <a:spcBef>
                <a:spcPts val="0"/>
              </a:spcBef>
              <a:spcAft>
                <a:spcPts val="0"/>
              </a:spcAft>
              <a:buClr>
                <a:srgbClr val="4E4E4E"/>
              </a:buClr>
              <a:buSzPts val="1300"/>
              <a:buChar char="•"/>
            </a:pPr>
            <a:r>
              <a:rPr lang="fr-CA" sz="1200">
                <a:solidFill>
                  <a:srgbClr val="4E4E4E"/>
                </a:solidFill>
              </a:rPr>
              <a:t>8</a:t>
            </a:r>
            <a:r>
              <a:rPr i="0" lang="fr-CA" sz="1200" u="none" cap="none" strike="noStrike">
                <a:solidFill>
                  <a:srgbClr val="4E4E4E"/>
                </a:solidFill>
              </a:rPr>
              <a:t>% Others</a:t>
            </a:r>
            <a:r>
              <a:rPr i="0" lang="fr-CA" sz="1700" u="none" cap="none" strike="noStrike">
                <a:solidFill>
                  <a:srgbClr val="4E4E4E"/>
                </a:solidFill>
              </a:rPr>
              <a:t> </a:t>
            </a:r>
            <a:endParaRPr i="0" sz="1800" u="none" cap="none" strike="noStrike">
              <a:solidFill>
                <a:srgbClr val="4E4E4E"/>
              </a:solidFill>
            </a:endParaRPr>
          </a:p>
        </p:txBody>
      </p:sp>
      <p:sp>
        <p:nvSpPr>
          <p:cNvPr id="144" name="Google Shape;144;p3"/>
          <p:cNvSpPr txBox="1"/>
          <p:nvPr/>
        </p:nvSpPr>
        <p:spPr>
          <a:xfrm>
            <a:off x="148550" y="2013750"/>
            <a:ext cx="3531900" cy="76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200"/>
              <a:buFont typeface="Arial"/>
              <a:buNone/>
            </a:pPr>
            <a:r>
              <a:rPr i="0" lang="fr-CA" sz="2200" u="none" cap="none" strike="noStrike">
                <a:solidFill>
                  <a:srgbClr val="002060"/>
                </a:solidFill>
              </a:rPr>
              <a:t>% of respondents currently posted abroad</a:t>
            </a:r>
            <a:endParaRPr i="0" sz="2200" u="none" cap="none" strike="noStrike">
              <a:solidFill>
                <a:srgbClr val="002060"/>
              </a:solidFill>
            </a:endParaRPr>
          </a:p>
        </p:txBody>
      </p:sp>
      <p:sp>
        <p:nvSpPr>
          <p:cNvPr id="145" name="Google Shape;145;p3"/>
          <p:cNvSpPr txBox="1"/>
          <p:nvPr/>
        </p:nvSpPr>
        <p:spPr>
          <a:xfrm>
            <a:off x="4829649" y="2013750"/>
            <a:ext cx="6999900" cy="430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200"/>
              <a:buFont typeface="Arial"/>
              <a:buNone/>
            </a:pPr>
            <a:r>
              <a:rPr i="0" lang="fr-CA" sz="2200" u="none" cap="none" strike="noStrike">
                <a:solidFill>
                  <a:srgbClr val="002060"/>
                </a:solidFill>
              </a:rPr>
              <a:t>% of respondents currently posted abroad working</a:t>
            </a:r>
            <a:endParaRPr i="0" sz="2200" u="none" cap="none" strike="noStrike">
              <a:solidFill>
                <a:srgbClr val="002060"/>
              </a:solidFill>
            </a:endParaRPr>
          </a:p>
        </p:txBody>
      </p:sp>
      <p:sp>
        <p:nvSpPr>
          <p:cNvPr id="146" name="Google Shape;146;p3"/>
          <p:cNvSpPr/>
          <p:nvPr/>
        </p:nvSpPr>
        <p:spPr>
          <a:xfrm>
            <a:off x="9424475" y="2714100"/>
            <a:ext cx="321600" cy="3150300"/>
          </a:xfrm>
          <a:prstGeom prst="leftBrace">
            <a:avLst>
              <a:gd fmla="val 8333" name="adj1"/>
              <a:gd fmla="val 52509" name="adj2"/>
            </a:avLst>
          </a:pr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47" name="Google Shape;147;p3" title="Points scored"/>
          <p:cNvPicPr preferRelativeResize="0"/>
          <p:nvPr/>
        </p:nvPicPr>
        <p:blipFill rotWithShape="1">
          <a:blip r:embed="rId3">
            <a:alphaModFix/>
          </a:blip>
          <a:srcRect b="0" l="24536" r="22945" t="11637"/>
          <a:stretch/>
        </p:blipFill>
        <p:spPr>
          <a:xfrm>
            <a:off x="627650" y="2992200"/>
            <a:ext cx="2598300" cy="2706875"/>
          </a:xfrm>
          <a:prstGeom prst="rect">
            <a:avLst/>
          </a:prstGeom>
          <a:noFill/>
          <a:ln>
            <a:noFill/>
          </a:ln>
        </p:spPr>
      </p:pic>
      <p:pic>
        <p:nvPicPr>
          <p:cNvPr id="148" name="Google Shape;148;p3" title="Chart"/>
          <p:cNvPicPr preferRelativeResize="0"/>
          <p:nvPr/>
        </p:nvPicPr>
        <p:blipFill rotWithShape="1">
          <a:blip r:embed="rId4">
            <a:alphaModFix/>
          </a:blip>
          <a:srcRect b="0" l="0" r="0" t="10841"/>
          <a:stretch/>
        </p:blipFill>
        <p:spPr>
          <a:xfrm>
            <a:off x="3573938" y="2992200"/>
            <a:ext cx="5502525" cy="30377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g2ff60886a44_0_30"/>
          <p:cNvSpPr/>
          <p:nvPr/>
        </p:nvSpPr>
        <p:spPr>
          <a:xfrm>
            <a:off x="395250" y="1638900"/>
            <a:ext cx="5423100" cy="5046000"/>
          </a:xfrm>
          <a:prstGeom prst="roundRect">
            <a:avLst>
              <a:gd fmla="val 16667" name="adj"/>
            </a:avLst>
          </a:prstGeom>
          <a:solidFill>
            <a:srgbClr val="D9EAD3"/>
          </a:solidFill>
          <a:ln cap="flat" cmpd="sng" w="9525">
            <a:solidFill>
              <a:srgbClr val="D9EAD3"/>
            </a:solidFill>
            <a:prstDash val="solid"/>
            <a:round/>
            <a:headEnd len="sm" w="sm" type="none"/>
            <a:tailEnd len="sm" w="sm" type="none"/>
          </a:ln>
        </p:spPr>
        <p:txBody>
          <a:bodyPr anchorCtr="0" anchor="ctr" bIns="91425" lIns="91425" spcFirstLastPara="1" rIns="91425" wrap="square" tIns="91425">
            <a:noAutofit/>
          </a:bodyPr>
          <a:lstStyle/>
          <a:p>
            <a:pPr indent="0" lvl="0" marL="457200" rtl="0" algn="just">
              <a:spcBef>
                <a:spcPts val="1200"/>
              </a:spcBef>
              <a:spcAft>
                <a:spcPts val="0"/>
              </a:spcAft>
              <a:buNone/>
            </a:pPr>
            <a:r>
              <a:t/>
            </a:r>
            <a:endParaRPr sz="1700">
              <a:latin typeface="Calibri"/>
              <a:ea typeface="Calibri"/>
              <a:cs typeface="Calibri"/>
              <a:sym typeface="Calibri"/>
            </a:endParaRPr>
          </a:p>
        </p:txBody>
      </p:sp>
      <p:sp>
        <p:nvSpPr>
          <p:cNvPr id="154" name="Google Shape;154;g2ff60886a44_0_30"/>
          <p:cNvSpPr txBox="1"/>
          <p:nvPr>
            <p:ph type="title"/>
          </p:nvPr>
        </p:nvSpPr>
        <p:spPr>
          <a:xfrm>
            <a:off x="55724" y="313200"/>
            <a:ext cx="11781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A3838"/>
              </a:buClr>
              <a:buSzPts val="4000"/>
              <a:buFont typeface="Calibri"/>
              <a:buNone/>
            </a:pPr>
            <a:r>
              <a:rPr b="1" lang="fr-CA" sz="4000">
                <a:solidFill>
                  <a:srgbClr val="3A3838"/>
                </a:solidFill>
                <a:latin typeface="Arial"/>
                <a:ea typeface="Arial"/>
                <a:cs typeface="Arial"/>
                <a:sym typeface="Arial"/>
              </a:rPr>
              <a:t>Key Survey Findings - Highest and lowest ranked statements</a:t>
            </a:r>
            <a:endParaRPr>
              <a:latin typeface="Arial"/>
              <a:ea typeface="Arial"/>
              <a:cs typeface="Arial"/>
              <a:sym typeface="Arial"/>
            </a:endParaRPr>
          </a:p>
        </p:txBody>
      </p:sp>
      <p:pic>
        <p:nvPicPr>
          <p:cNvPr descr="slide description : Slide description for Communication Objectives" id="155" name="Google Shape;155;g2ff60886a44_0_30"/>
          <p:cNvPicPr preferRelativeResize="0"/>
          <p:nvPr/>
        </p:nvPicPr>
        <p:blipFill rotWithShape="1">
          <a:blip r:embed="rId3">
            <a:alphaModFix/>
          </a:blip>
          <a:srcRect b="0" l="0" r="0" t="0"/>
          <a:stretch/>
        </p:blipFill>
        <p:spPr>
          <a:xfrm>
            <a:off x="790575" y="1095760"/>
            <a:ext cx="12700" cy="12700"/>
          </a:xfrm>
          <a:prstGeom prst="rect">
            <a:avLst/>
          </a:prstGeom>
          <a:noFill/>
          <a:ln>
            <a:noFill/>
          </a:ln>
        </p:spPr>
      </p:pic>
      <p:sp>
        <p:nvSpPr>
          <p:cNvPr id="156" name="Google Shape;156;g2ff60886a44_0_30"/>
          <p:cNvSpPr/>
          <p:nvPr/>
        </p:nvSpPr>
        <p:spPr>
          <a:xfrm>
            <a:off x="0" y="0"/>
            <a:ext cx="12192000" cy="313200"/>
          </a:xfrm>
          <a:prstGeom prst="rect">
            <a:avLst/>
          </a:prstGeom>
          <a:solidFill>
            <a:srgbClr val="26849C"/>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7" name="Google Shape;157;g2ff60886a44_0_30"/>
          <p:cNvSpPr/>
          <p:nvPr/>
        </p:nvSpPr>
        <p:spPr>
          <a:xfrm>
            <a:off x="6707579" y="5959010"/>
            <a:ext cx="698700" cy="1953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8" name="Google Shape;158;g2ff60886a44_0_30"/>
          <p:cNvSpPr txBox="1"/>
          <p:nvPr/>
        </p:nvSpPr>
        <p:spPr>
          <a:xfrm>
            <a:off x="551950" y="1727425"/>
            <a:ext cx="5025000" cy="5046000"/>
          </a:xfrm>
          <a:prstGeom prst="rect">
            <a:avLst/>
          </a:prstGeom>
          <a:noFill/>
          <a:ln>
            <a:noFill/>
          </a:ln>
        </p:spPr>
        <p:txBody>
          <a:bodyPr anchorCtr="0" anchor="t" bIns="91425" lIns="91425" spcFirstLastPara="1" rIns="91425" wrap="square" tIns="91425">
            <a:spAutoFit/>
          </a:bodyPr>
          <a:lstStyle/>
          <a:p>
            <a:pPr indent="-336550" lvl="0" marL="457200" rtl="0" algn="just">
              <a:spcBef>
                <a:spcPts val="1000"/>
              </a:spcBef>
              <a:spcAft>
                <a:spcPts val="0"/>
              </a:spcAft>
              <a:buClr>
                <a:srgbClr val="6AA84F"/>
              </a:buClr>
              <a:buSzPts val="1700"/>
              <a:buAutoNum type="arabicPeriod"/>
            </a:pPr>
            <a:r>
              <a:rPr lang="fr-CA">
                <a:solidFill>
                  <a:schemeClr val="dk1"/>
                </a:solidFill>
              </a:rPr>
              <a:t>“Postings abroad have overall been a positive experience for me” - 53% agreement</a:t>
            </a:r>
            <a:endParaRPr>
              <a:solidFill>
                <a:schemeClr val="dk1"/>
              </a:solidFill>
            </a:endParaRPr>
          </a:p>
          <a:p>
            <a:pPr indent="-336550" lvl="0" marL="457200" rtl="0" algn="l">
              <a:lnSpc>
                <a:spcPct val="115000"/>
              </a:lnSpc>
              <a:spcBef>
                <a:spcPts val="1000"/>
              </a:spcBef>
              <a:spcAft>
                <a:spcPts val="0"/>
              </a:spcAft>
              <a:buClr>
                <a:srgbClr val="6AA84F"/>
              </a:buClr>
              <a:buSzPts val="1700"/>
              <a:buAutoNum type="arabicPeriod"/>
            </a:pPr>
            <a:r>
              <a:rPr lang="fr-CA">
                <a:solidFill>
                  <a:schemeClr val="dk1"/>
                </a:solidFill>
              </a:rPr>
              <a:t>“The prospect or reality of going on posting has adversely affected my mental health” - 48% disagreement</a:t>
            </a:r>
            <a:endParaRPr>
              <a:solidFill>
                <a:schemeClr val="dk1"/>
              </a:solidFill>
            </a:endParaRPr>
          </a:p>
          <a:p>
            <a:pPr indent="-336550" lvl="0" marL="457200" rtl="0" algn="just">
              <a:spcBef>
                <a:spcPts val="1000"/>
              </a:spcBef>
              <a:spcAft>
                <a:spcPts val="0"/>
              </a:spcAft>
              <a:buClr>
                <a:srgbClr val="6AA84F"/>
              </a:buClr>
              <a:buSzPts val="1700"/>
              <a:buAutoNum type="arabicPeriod"/>
            </a:pPr>
            <a:r>
              <a:rPr lang="fr-CA">
                <a:solidFill>
                  <a:schemeClr val="dk1"/>
                </a:solidFill>
              </a:rPr>
              <a:t>“The overall financial position of my partner and me has been negatively affected by going on postings” - 47% disagreement</a:t>
            </a:r>
            <a:endParaRPr>
              <a:solidFill>
                <a:schemeClr val="dk1"/>
              </a:solidFill>
            </a:endParaRPr>
          </a:p>
          <a:p>
            <a:pPr indent="-336550" lvl="0" marL="457200" rtl="0" algn="just">
              <a:spcBef>
                <a:spcPts val="1000"/>
              </a:spcBef>
              <a:spcAft>
                <a:spcPts val="0"/>
              </a:spcAft>
              <a:buClr>
                <a:srgbClr val="6AA84F"/>
              </a:buClr>
              <a:buSzPts val="1700"/>
              <a:buAutoNum type="arabicPeriod"/>
            </a:pPr>
            <a:r>
              <a:rPr lang="fr-CA">
                <a:solidFill>
                  <a:schemeClr val="dk1"/>
                </a:solidFill>
              </a:rPr>
              <a:t>“The prospect or reality of going on posting puts strain on my relationship with my partner” - 47% disagreement</a:t>
            </a:r>
            <a:endParaRPr>
              <a:solidFill>
                <a:schemeClr val="dk1"/>
              </a:solidFill>
            </a:endParaRPr>
          </a:p>
          <a:p>
            <a:pPr indent="-336550" lvl="0" marL="457200" rtl="0" algn="l">
              <a:lnSpc>
                <a:spcPct val="115000"/>
              </a:lnSpc>
              <a:spcBef>
                <a:spcPts val="1000"/>
              </a:spcBef>
              <a:spcAft>
                <a:spcPts val="0"/>
              </a:spcAft>
              <a:buClr>
                <a:srgbClr val="6AA84F"/>
              </a:buClr>
              <a:buSzPts val="1700"/>
              <a:buAutoNum type="arabicPeriod"/>
            </a:pPr>
            <a:r>
              <a:rPr lang="fr-CA">
                <a:solidFill>
                  <a:schemeClr val="dk1"/>
                </a:solidFill>
              </a:rPr>
              <a:t>“My partner’s employer adequately takes into account the considerations of 2SLGBTQI+ partners” - 46% agreement</a:t>
            </a:r>
            <a:endParaRPr>
              <a:solidFill>
                <a:schemeClr val="dk1"/>
              </a:solidFill>
            </a:endParaRPr>
          </a:p>
          <a:p>
            <a:pPr indent="-336550" lvl="0" marL="457200" rtl="0" algn="l">
              <a:lnSpc>
                <a:spcPct val="115000"/>
              </a:lnSpc>
              <a:spcBef>
                <a:spcPts val="1000"/>
              </a:spcBef>
              <a:spcAft>
                <a:spcPts val="1000"/>
              </a:spcAft>
              <a:buClr>
                <a:srgbClr val="6AA84F"/>
              </a:buClr>
              <a:buSzPts val="1700"/>
              <a:buAutoNum type="arabicPeriod"/>
            </a:pPr>
            <a:r>
              <a:rPr lang="fr-CA">
                <a:solidFill>
                  <a:schemeClr val="dk1"/>
                </a:solidFill>
              </a:rPr>
              <a:t>“The process for being officially added to a posting as a common-law partner or aging parent is clear” - 33% agreement</a:t>
            </a:r>
            <a:endParaRPr sz="1700"/>
          </a:p>
        </p:txBody>
      </p:sp>
      <p:sp>
        <p:nvSpPr>
          <p:cNvPr id="159" name="Google Shape;159;g2ff60886a44_0_30"/>
          <p:cNvSpPr/>
          <p:nvPr/>
        </p:nvSpPr>
        <p:spPr>
          <a:xfrm>
            <a:off x="6181850" y="1517875"/>
            <a:ext cx="5423100" cy="5178900"/>
          </a:xfrm>
          <a:prstGeom prst="roundRect">
            <a:avLst>
              <a:gd fmla="val 16667" name="adj"/>
            </a:avLst>
          </a:prstGeom>
          <a:solidFill>
            <a:srgbClr val="F4CCCC"/>
          </a:solidFill>
          <a:ln cap="flat" cmpd="sng" w="9525">
            <a:solidFill>
              <a:srgbClr val="F4CCCC"/>
            </a:solidFill>
            <a:prstDash val="solid"/>
            <a:round/>
            <a:headEnd len="sm" w="sm" type="none"/>
            <a:tailEnd len="sm" w="sm" type="none"/>
          </a:ln>
        </p:spPr>
        <p:txBody>
          <a:bodyPr anchorCtr="0" anchor="ctr" bIns="91425" lIns="91425" spcFirstLastPara="1" rIns="91425" wrap="square" tIns="91425">
            <a:noAutofit/>
          </a:bodyPr>
          <a:lstStyle/>
          <a:p>
            <a:pPr indent="-336550" lvl="0" marL="360000" rtl="0" algn="just">
              <a:spcBef>
                <a:spcPts val="1200"/>
              </a:spcBef>
              <a:spcAft>
                <a:spcPts val="0"/>
              </a:spcAft>
              <a:buClr>
                <a:srgbClr val="980000"/>
              </a:buClr>
              <a:buSzPts val="1700"/>
              <a:buAutoNum type="arabicPeriod"/>
            </a:pPr>
            <a:r>
              <a:rPr lang="fr-CA">
                <a:solidFill>
                  <a:schemeClr val="dk1"/>
                </a:solidFill>
              </a:rPr>
              <a:t>“I can receive adequate support from the Spousal Employment Support Office (SESO)” - 92% disagreement</a:t>
            </a:r>
            <a:endParaRPr>
              <a:solidFill>
                <a:schemeClr val="dk1"/>
              </a:solidFill>
            </a:endParaRPr>
          </a:p>
          <a:p>
            <a:pPr indent="-336550" lvl="0" marL="360000" rtl="0" algn="just">
              <a:spcBef>
                <a:spcPts val="1200"/>
              </a:spcBef>
              <a:spcAft>
                <a:spcPts val="0"/>
              </a:spcAft>
              <a:buClr>
                <a:srgbClr val="980000"/>
              </a:buClr>
              <a:buSzPts val="1700"/>
              <a:buAutoNum type="arabicPeriod"/>
            </a:pPr>
            <a:r>
              <a:rPr lang="fr-CA">
                <a:solidFill>
                  <a:schemeClr val="dk1"/>
                </a:solidFill>
              </a:rPr>
              <a:t>“On return from posting abroad to Canada, my partner’s employer provides information on employment opportunities in Canada” - 89% disagreement</a:t>
            </a:r>
            <a:endParaRPr>
              <a:solidFill>
                <a:schemeClr val="dk1"/>
              </a:solidFill>
            </a:endParaRPr>
          </a:p>
          <a:p>
            <a:pPr indent="-336550" lvl="0" marL="360000" rtl="0" algn="just">
              <a:spcBef>
                <a:spcPts val="1200"/>
              </a:spcBef>
              <a:spcAft>
                <a:spcPts val="0"/>
              </a:spcAft>
              <a:buClr>
                <a:srgbClr val="980000"/>
              </a:buClr>
              <a:buSzPts val="1700"/>
              <a:buAutoNum type="arabicPeriod"/>
            </a:pPr>
            <a:r>
              <a:rPr lang="fr-CA">
                <a:solidFill>
                  <a:schemeClr val="dk1"/>
                </a:solidFill>
              </a:rPr>
              <a:t>“On return to Canada from posting abroad, my partner’s employer supports security clearance updates and/or language testing” - 87% disagreement</a:t>
            </a:r>
            <a:endParaRPr>
              <a:solidFill>
                <a:schemeClr val="dk1"/>
              </a:solidFill>
            </a:endParaRPr>
          </a:p>
          <a:p>
            <a:pPr indent="-336550" lvl="0" marL="360000" rtl="0" algn="just">
              <a:spcBef>
                <a:spcPts val="1200"/>
              </a:spcBef>
              <a:spcAft>
                <a:spcPts val="0"/>
              </a:spcAft>
              <a:buClr>
                <a:srgbClr val="980000"/>
              </a:buClr>
              <a:buSzPts val="1700"/>
              <a:buAutoNum type="arabicPeriod"/>
            </a:pPr>
            <a:r>
              <a:rPr lang="fr-CA">
                <a:solidFill>
                  <a:schemeClr val="dk1"/>
                </a:solidFill>
              </a:rPr>
              <a:t>“There are adequate employment opportunities outside of the mission while on posting” - 84% disagreement</a:t>
            </a:r>
            <a:endParaRPr>
              <a:solidFill>
                <a:schemeClr val="dk1"/>
              </a:solidFill>
            </a:endParaRPr>
          </a:p>
          <a:p>
            <a:pPr indent="-336550" lvl="0" marL="360000" rtl="0" algn="just">
              <a:spcBef>
                <a:spcPts val="1200"/>
              </a:spcBef>
              <a:spcAft>
                <a:spcPts val="0"/>
              </a:spcAft>
              <a:buClr>
                <a:srgbClr val="980000"/>
              </a:buClr>
              <a:buSzPts val="1700"/>
              <a:buAutoNum type="arabicPeriod"/>
            </a:pPr>
            <a:r>
              <a:rPr lang="fr-CA">
                <a:solidFill>
                  <a:schemeClr val="dk1"/>
                </a:solidFill>
              </a:rPr>
              <a:t>“There are adequate employment opportunities within missions abroad” - 84% disagreement</a:t>
            </a:r>
            <a:endParaRPr>
              <a:solidFill>
                <a:schemeClr val="dk1"/>
              </a:solidFill>
            </a:endParaRPr>
          </a:p>
          <a:p>
            <a:pPr indent="-336550" lvl="0" marL="360000" rtl="0" algn="just">
              <a:spcBef>
                <a:spcPts val="1200"/>
              </a:spcBef>
              <a:spcAft>
                <a:spcPts val="0"/>
              </a:spcAft>
              <a:buClr>
                <a:srgbClr val="980000"/>
              </a:buClr>
              <a:buSzPts val="1700"/>
              <a:buAutoNum type="arabicPeriod"/>
            </a:pPr>
            <a:r>
              <a:rPr lang="fr-CA">
                <a:solidFill>
                  <a:schemeClr val="dk1"/>
                </a:solidFill>
              </a:rPr>
              <a:t>“There are adequate opportunities for foreign language training before or during a posting” - 81% disagreement</a:t>
            </a:r>
            <a:endParaRPr sz="1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id="164" name="Google Shape;164;p5" title="Points scored"/>
          <p:cNvPicPr preferRelativeResize="0"/>
          <p:nvPr/>
        </p:nvPicPr>
        <p:blipFill rotWithShape="1">
          <a:blip r:embed="rId3">
            <a:alphaModFix/>
          </a:blip>
          <a:srcRect b="0" l="0" r="0" t="9575"/>
          <a:stretch/>
        </p:blipFill>
        <p:spPr>
          <a:xfrm>
            <a:off x="1557525" y="1497175"/>
            <a:ext cx="10103994" cy="4952701"/>
          </a:xfrm>
          <a:prstGeom prst="rect">
            <a:avLst/>
          </a:prstGeom>
          <a:noFill/>
          <a:ln>
            <a:noFill/>
          </a:ln>
        </p:spPr>
      </p:pic>
      <p:sp>
        <p:nvSpPr>
          <p:cNvPr id="165" name="Google Shape;165;p5"/>
          <p:cNvSpPr txBox="1"/>
          <p:nvPr>
            <p:ph type="title"/>
          </p:nvPr>
        </p:nvSpPr>
        <p:spPr>
          <a:xfrm>
            <a:off x="69749" y="313125"/>
            <a:ext cx="120525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A3838"/>
              </a:buClr>
              <a:buSzPts val="4000"/>
              <a:buFont typeface="Calibri"/>
              <a:buNone/>
            </a:pPr>
            <a:r>
              <a:rPr b="1" lang="fr-CA" sz="3500">
                <a:solidFill>
                  <a:srgbClr val="3A3838"/>
                </a:solidFill>
                <a:latin typeface="Arial"/>
                <a:ea typeface="Arial"/>
                <a:cs typeface="Arial"/>
                <a:sym typeface="Arial"/>
              </a:rPr>
              <a:t>Key Survey Findings - Employment and training (1 of 2)</a:t>
            </a:r>
            <a:endParaRPr sz="3900">
              <a:latin typeface="Arial"/>
              <a:ea typeface="Arial"/>
              <a:cs typeface="Arial"/>
              <a:sym typeface="Arial"/>
            </a:endParaRPr>
          </a:p>
        </p:txBody>
      </p:sp>
      <p:pic>
        <p:nvPicPr>
          <p:cNvPr descr="slide description : Slide description for Communication Objectives" id="166" name="Google Shape;166;p5"/>
          <p:cNvPicPr preferRelativeResize="0"/>
          <p:nvPr/>
        </p:nvPicPr>
        <p:blipFill rotWithShape="1">
          <a:blip r:embed="rId4">
            <a:alphaModFix/>
          </a:blip>
          <a:srcRect b="0" l="0" r="0" t="0"/>
          <a:stretch/>
        </p:blipFill>
        <p:spPr>
          <a:xfrm>
            <a:off x="790575" y="1095760"/>
            <a:ext cx="12700" cy="12700"/>
          </a:xfrm>
          <a:prstGeom prst="rect">
            <a:avLst/>
          </a:prstGeom>
          <a:noFill/>
          <a:ln>
            <a:noFill/>
          </a:ln>
        </p:spPr>
      </p:pic>
      <p:sp>
        <p:nvSpPr>
          <p:cNvPr id="167" name="Google Shape;167;p5"/>
          <p:cNvSpPr/>
          <p:nvPr/>
        </p:nvSpPr>
        <p:spPr>
          <a:xfrm>
            <a:off x="139548" y="1381600"/>
            <a:ext cx="1448400" cy="4952700"/>
          </a:xfrm>
          <a:prstGeom prst="homePlate">
            <a:avLst>
              <a:gd fmla="val 29361" name="adj"/>
            </a:avLst>
          </a:prstGeom>
          <a:solidFill>
            <a:srgbClr val="EA875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lt1"/>
              </a:solidFill>
              <a:latin typeface="Calibri"/>
              <a:ea typeface="Calibri"/>
              <a:cs typeface="Calibri"/>
              <a:sym typeface="Calibri"/>
            </a:endParaRPr>
          </a:p>
        </p:txBody>
      </p:sp>
      <p:sp>
        <p:nvSpPr>
          <p:cNvPr id="168" name="Google Shape;168;p5"/>
          <p:cNvSpPr/>
          <p:nvPr/>
        </p:nvSpPr>
        <p:spPr>
          <a:xfrm>
            <a:off x="558848" y="1397350"/>
            <a:ext cx="11444700" cy="4921200"/>
          </a:xfrm>
          <a:prstGeom prst="rect">
            <a:avLst/>
          </a:prstGeom>
          <a:noFill/>
          <a:ln cap="flat" cmpd="sng" w="19050">
            <a:solidFill>
              <a:srgbClr val="EA875C"/>
            </a:solidFill>
            <a:prstDash val="solid"/>
            <a:miter lim="800000"/>
            <a:headEnd len="sm" w="sm" type="none"/>
            <a:tailEnd len="sm" w="sm" type="none"/>
          </a:ln>
        </p:spPr>
        <p:txBody>
          <a:bodyPr anchorCtr="0" anchor="ctr" bIns="45700" lIns="64007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62626"/>
              </a:solidFill>
              <a:latin typeface="Calibri"/>
              <a:ea typeface="Calibri"/>
              <a:cs typeface="Calibri"/>
              <a:sym typeface="Calibri"/>
            </a:endParaRPr>
          </a:p>
        </p:txBody>
      </p:sp>
      <p:sp>
        <p:nvSpPr>
          <p:cNvPr id="169" name="Google Shape;169;p5"/>
          <p:cNvSpPr/>
          <p:nvPr/>
        </p:nvSpPr>
        <p:spPr>
          <a:xfrm>
            <a:off x="0" y="0"/>
            <a:ext cx="12192000" cy="313134"/>
          </a:xfrm>
          <a:prstGeom prst="rect">
            <a:avLst/>
          </a:prstGeom>
          <a:solidFill>
            <a:srgbClr val="26849C"/>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0" name="Google Shape;170;p5"/>
          <p:cNvSpPr txBox="1"/>
          <p:nvPr/>
        </p:nvSpPr>
        <p:spPr>
          <a:xfrm>
            <a:off x="2456806" y="1409700"/>
            <a:ext cx="7905750"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4E525A"/>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74" name="Shape 174"/>
        <p:cNvGrpSpPr/>
        <p:nvPr/>
      </p:nvGrpSpPr>
      <p:grpSpPr>
        <a:xfrm>
          <a:off x="0" y="0"/>
          <a:ext cx="0" cy="0"/>
          <a:chOff x="0" y="0"/>
          <a:chExt cx="0" cy="0"/>
        </a:xfrm>
      </p:grpSpPr>
      <p:sp>
        <p:nvSpPr>
          <p:cNvPr id="175" name="Google Shape;175;g2fe7b473397_0_16"/>
          <p:cNvSpPr txBox="1"/>
          <p:nvPr>
            <p:ph type="title"/>
          </p:nvPr>
        </p:nvSpPr>
        <p:spPr>
          <a:xfrm>
            <a:off x="155399" y="313200"/>
            <a:ext cx="120525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A3838"/>
              </a:buClr>
              <a:buSzPts val="4000"/>
              <a:buFont typeface="Calibri"/>
              <a:buNone/>
            </a:pPr>
            <a:r>
              <a:rPr b="1" lang="fr-CA" sz="3500">
                <a:solidFill>
                  <a:srgbClr val="3A3838"/>
                </a:solidFill>
                <a:latin typeface="Arial"/>
                <a:ea typeface="Arial"/>
                <a:cs typeface="Arial"/>
                <a:sym typeface="Arial"/>
              </a:rPr>
              <a:t>Key Survey Findings - Employment and training (2 of 2)</a:t>
            </a:r>
            <a:endParaRPr sz="3900">
              <a:latin typeface="Arial"/>
              <a:ea typeface="Arial"/>
              <a:cs typeface="Arial"/>
              <a:sym typeface="Arial"/>
            </a:endParaRPr>
          </a:p>
        </p:txBody>
      </p:sp>
      <p:pic>
        <p:nvPicPr>
          <p:cNvPr descr="slide description : Slide description for Communication Objectives" id="176" name="Google Shape;176;g2fe7b473397_0_16"/>
          <p:cNvPicPr preferRelativeResize="0"/>
          <p:nvPr/>
        </p:nvPicPr>
        <p:blipFill rotWithShape="1">
          <a:blip r:embed="rId3">
            <a:alphaModFix/>
          </a:blip>
          <a:srcRect b="0" l="0" r="0" t="0"/>
          <a:stretch/>
        </p:blipFill>
        <p:spPr>
          <a:xfrm>
            <a:off x="790575" y="1095760"/>
            <a:ext cx="12700" cy="12700"/>
          </a:xfrm>
          <a:prstGeom prst="rect">
            <a:avLst/>
          </a:prstGeom>
          <a:noFill/>
          <a:ln>
            <a:noFill/>
          </a:ln>
        </p:spPr>
      </p:pic>
      <p:pic>
        <p:nvPicPr>
          <p:cNvPr id="177" name="Google Shape;177;g2fe7b473397_0_16" title="Points scored"/>
          <p:cNvPicPr preferRelativeResize="0"/>
          <p:nvPr/>
        </p:nvPicPr>
        <p:blipFill rotWithShape="1">
          <a:blip r:embed="rId4">
            <a:alphaModFix/>
          </a:blip>
          <a:srcRect b="0" l="0" r="0" t="7817"/>
          <a:stretch/>
        </p:blipFill>
        <p:spPr>
          <a:xfrm>
            <a:off x="1335000" y="1472250"/>
            <a:ext cx="10856999" cy="4862050"/>
          </a:xfrm>
          <a:prstGeom prst="rect">
            <a:avLst/>
          </a:prstGeom>
          <a:noFill/>
          <a:ln>
            <a:noFill/>
          </a:ln>
        </p:spPr>
      </p:pic>
      <p:sp>
        <p:nvSpPr>
          <p:cNvPr id="178" name="Google Shape;178;g2fe7b473397_0_16"/>
          <p:cNvSpPr/>
          <p:nvPr/>
        </p:nvSpPr>
        <p:spPr>
          <a:xfrm>
            <a:off x="155400" y="1397350"/>
            <a:ext cx="11881200" cy="4921200"/>
          </a:xfrm>
          <a:prstGeom prst="rect">
            <a:avLst/>
          </a:prstGeom>
          <a:noFill/>
          <a:ln cap="flat" cmpd="sng" w="19050">
            <a:solidFill>
              <a:srgbClr val="EA875C"/>
            </a:solidFill>
            <a:prstDash val="solid"/>
            <a:miter lim="800000"/>
            <a:headEnd len="sm" w="sm" type="none"/>
            <a:tailEnd len="sm" w="sm" type="none"/>
          </a:ln>
        </p:spPr>
        <p:txBody>
          <a:bodyPr anchorCtr="0" anchor="ctr" bIns="45700" lIns="64007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62626"/>
              </a:solidFill>
              <a:latin typeface="Calibri"/>
              <a:ea typeface="Calibri"/>
              <a:cs typeface="Calibri"/>
              <a:sym typeface="Calibri"/>
            </a:endParaRPr>
          </a:p>
        </p:txBody>
      </p:sp>
      <p:sp>
        <p:nvSpPr>
          <p:cNvPr id="179" name="Google Shape;179;g2fe7b473397_0_16"/>
          <p:cNvSpPr/>
          <p:nvPr/>
        </p:nvSpPr>
        <p:spPr>
          <a:xfrm>
            <a:off x="0" y="0"/>
            <a:ext cx="12192000" cy="313200"/>
          </a:xfrm>
          <a:prstGeom prst="rect">
            <a:avLst/>
          </a:prstGeom>
          <a:solidFill>
            <a:srgbClr val="26849C"/>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0" name="Google Shape;180;g2fe7b473397_0_16"/>
          <p:cNvSpPr/>
          <p:nvPr/>
        </p:nvSpPr>
        <p:spPr>
          <a:xfrm>
            <a:off x="139548" y="1381600"/>
            <a:ext cx="1448400" cy="4952700"/>
          </a:xfrm>
          <a:prstGeom prst="homePlate">
            <a:avLst>
              <a:gd fmla="val 29361" name="adj"/>
            </a:avLst>
          </a:prstGeom>
          <a:solidFill>
            <a:srgbClr val="EA875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84" name="Shape 184"/>
        <p:cNvGrpSpPr/>
        <p:nvPr/>
      </p:nvGrpSpPr>
      <p:grpSpPr>
        <a:xfrm>
          <a:off x="0" y="0"/>
          <a:ext cx="0" cy="0"/>
          <a:chOff x="0" y="0"/>
          <a:chExt cx="0" cy="0"/>
        </a:xfrm>
      </p:grpSpPr>
      <p:sp>
        <p:nvSpPr>
          <p:cNvPr id="185" name="Google Shape;185;p4"/>
          <p:cNvSpPr txBox="1"/>
          <p:nvPr>
            <p:ph type="title"/>
          </p:nvPr>
        </p:nvSpPr>
        <p:spPr>
          <a:xfrm>
            <a:off x="139549" y="398625"/>
            <a:ext cx="11849700" cy="12048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3A3838"/>
              </a:buClr>
              <a:buSzPct val="102857"/>
              <a:buFont typeface="Calibri"/>
              <a:buNone/>
            </a:pPr>
            <a:r>
              <a:rPr b="1" lang="fr-CA" sz="3888">
                <a:solidFill>
                  <a:srgbClr val="3A3838"/>
                </a:solidFill>
                <a:latin typeface="Arial"/>
                <a:ea typeface="Arial"/>
                <a:cs typeface="Arial"/>
                <a:sym typeface="Arial"/>
              </a:rPr>
              <a:t>Key Survey Findings - Communication and community</a:t>
            </a:r>
            <a:br>
              <a:rPr b="1" lang="fr-CA" sz="4000">
                <a:solidFill>
                  <a:srgbClr val="3A3838"/>
                </a:solidFill>
              </a:rPr>
            </a:br>
            <a:endParaRPr b="1" sz="4000">
              <a:solidFill>
                <a:srgbClr val="3A3838"/>
              </a:solidFill>
            </a:endParaRPr>
          </a:p>
        </p:txBody>
      </p:sp>
      <p:pic>
        <p:nvPicPr>
          <p:cNvPr descr="slide description : Slide description for Communication Objectives" id="186" name="Google Shape;186;p4"/>
          <p:cNvPicPr preferRelativeResize="0"/>
          <p:nvPr/>
        </p:nvPicPr>
        <p:blipFill rotWithShape="1">
          <a:blip r:embed="rId3">
            <a:alphaModFix/>
          </a:blip>
          <a:srcRect b="0" l="0" r="0" t="0"/>
          <a:stretch/>
        </p:blipFill>
        <p:spPr>
          <a:xfrm>
            <a:off x="790575" y="1095760"/>
            <a:ext cx="12700" cy="12700"/>
          </a:xfrm>
          <a:prstGeom prst="rect">
            <a:avLst/>
          </a:prstGeom>
          <a:noFill/>
          <a:ln>
            <a:noFill/>
          </a:ln>
        </p:spPr>
      </p:pic>
      <p:sp>
        <p:nvSpPr>
          <p:cNvPr id="187" name="Google Shape;187;p4"/>
          <p:cNvSpPr/>
          <p:nvPr/>
        </p:nvSpPr>
        <p:spPr>
          <a:xfrm>
            <a:off x="803274" y="1366475"/>
            <a:ext cx="11286000" cy="4998600"/>
          </a:xfrm>
          <a:prstGeom prst="rect">
            <a:avLst/>
          </a:prstGeom>
          <a:noFill/>
          <a:ln cap="flat" cmpd="sng" w="19050">
            <a:solidFill>
              <a:srgbClr val="FFC000"/>
            </a:solidFill>
            <a:prstDash val="solid"/>
            <a:miter lim="800000"/>
            <a:headEnd len="sm" w="sm" type="none"/>
            <a:tailEnd len="sm" w="sm" type="none"/>
          </a:ln>
        </p:spPr>
        <p:txBody>
          <a:bodyPr anchorCtr="0" anchor="ctr" bIns="45700" lIns="64007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62626"/>
              </a:solidFill>
              <a:latin typeface="Calibri"/>
              <a:ea typeface="Calibri"/>
              <a:cs typeface="Calibri"/>
              <a:sym typeface="Calibri"/>
            </a:endParaRPr>
          </a:p>
        </p:txBody>
      </p:sp>
      <p:sp>
        <p:nvSpPr>
          <p:cNvPr id="188" name="Google Shape;188;p4"/>
          <p:cNvSpPr/>
          <p:nvPr/>
        </p:nvSpPr>
        <p:spPr>
          <a:xfrm>
            <a:off x="0" y="0"/>
            <a:ext cx="12192000" cy="313134"/>
          </a:xfrm>
          <a:prstGeom prst="rect">
            <a:avLst/>
          </a:prstGeom>
          <a:solidFill>
            <a:srgbClr val="26849C"/>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9" name="Google Shape;189;p4"/>
          <p:cNvSpPr/>
          <p:nvPr/>
        </p:nvSpPr>
        <p:spPr>
          <a:xfrm>
            <a:off x="5589142" y="6051479"/>
            <a:ext cx="678094" cy="226031"/>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90" name="Google Shape;190;p4" title="Chart"/>
          <p:cNvPicPr preferRelativeResize="0"/>
          <p:nvPr/>
        </p:nvPicPr>
        <p:blipFill rotWithShape="1">
          <a:blip r:embed="rId4">
            <a:alphaModFix/>
          </a:blip>
          <a:srcRect b="0" l="0" r="0" t="9346"/>
          <a:stretch/>
        </p:blipFill>
        <p:spPr>
          <a:xfrm>
            <a:off x="1324975" y="1395888"/>
            <a:ext cx="10509049" cy="4939776"/>
          </a:xfrm>
          <a:prstGeom prst="rect">
            <a:avLst/>
          </a:prstGeom>
          <a:noFill/>
          <a:ln>
            <a:noFill/>
          </a:ln>
        </p:spPr>
      </p:pic>
      <p:sp>
        <p:nvSpPr>
          <p:cNvPr id="191" name="Google Shape;191;p4"/>
          <p:cNvSpPr/>
          <p:nvPr/>
        </p:nvSpPr>
        <p:spPr>
          <a:xfrm>
            <a:off x="158977" y="1366475"/>
            <a:ext cx="1275900" cy="4998600"/>
          </a:xfrm>
          <a:prstGeom prst="homePlate">
            <a:avLst>
              <a:gd fmla="val 29361" name="adj"/>
            </a:avLst>
          </a:prstGeom>
          <a:solidFill>
            <a:srgbClr val="FFC000"/>
          </a:solid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95" name="Shape 195"/>
        <p:cNvGrpSpPr/>
        <p:nvPr/>
      </p:nvGrpSpPr>
      <p:grpSpPr>
        <a:xfrm>
          <a:off x="0" y="0"/>
          <a:ext cx="0" cy="0"/>
          <a:chOff x="0" y="0"/>
          <a:chExt cx="0" cy="0"/>
        </a:xfrm>
      </p:grpSpPr>
      <p:pic>
        <p:nvPicPr>
          <p:cNvPr id="196" name="Google Shape;196;p6" title="Points scored"/>
          <p:cNvPicPr preferRelativeResize="0"/>
          <p:nvPr/>
        </p:nvPicPr>
        <p:blipFill rotWithShape="1">
          <a:blip r:embed="rId3">
            <a:alphaModFix/>
          </a:blip>
          <a:srcRect b="0" l="0" r="0" t="10297"/>
          <a:stretch/>
        </p:blipFill>
        <p:spPr>
          <a:xfrm>
            <a:off x="1273801" y="1381575"/>
            <a:ext cx="10221474" cy="4952701"/>
          </a:xfrm>
          <a:prstGeom prst="rect">
            <a:avLst/>
          </a:prstGeom>
          <a:noFill/>
          <a:ln>
            <a:noFill/>
          </a:ln>
        </p:spPr>
      </p:pic>
      <p:sp>
        <p:nvSpPr>
          <p:cNvPr id="197" name="Google Shape;197;p6"/>
          <p:cNvSpPr txBox="1"/>
          <p:nvPr>
            <p:ph type="title"/>
          </p:nvPr>
        </p:nvSpPr>
        <p:spPr>
          <a:xfrm>
            <a:off x="139558" y="313206"/>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A3838"/>
              </a:buClr>
              <a:buSzPts val="4000"/>
              <a:buFont typeface="Calibri"/>
              <a:buNone/>
            </a:pPr>
            <a:r>
              <a:rPr b="1" lang="fr-CA" sz="3500">
                <a:solidFill>
                  <a:srgbClr val="3A3838"/>
                </a:solidFill>
                <a:latin typeface="Arial"/>
                <a:ea typeface="Arial"/>
                <a:cs typeface="Arial"/>
                <a:sym typeface="Arial"/>
              </a:rPr>
              <a:t>Key Survey Findings - Equity</a:t>
            </a:r>
            <a:endParaRPr sz="3900">
              <a:latin typeface="Arial"/>
              <a:ea typeface="Arial"/>
              <a:cs typeface="Arial"/>
              <a:sym typeface="Arial"/>
            </a:endParaRPr>
          </a:p>
        </p:txBody>
      </p:sp>
      <p:pic>
        <p:nvPicPr>
          <p:cNvPr descr="slide description : Slide description for Communication Objectives" id="198" name="Google Shape;198;p6"/>
          <p:cNvPicPr preferRelativeResize="0"/>
          <p:nvPr/>
        </p:nvPicPr>
        <p:blipFill rotWithShape="1">
          <a:blip r:embed="rId4">
            <a:alphaModFix/>
          </a:blip>
          <a:srcRect b="0" l="0" r="0" t="0"/>
          <a:stretch/>
        </p:blipFill>
        <p:spPr>
          <a:xfrm>
            <a:off x="790575" y="1095760"/>
            <a:ext cx="12700" cy="12700"/>
          </a:xfrm>
          <a:prstGeom prst="rect">
            <a:avLst/>
          </a:prstGeom>
          <a:noFill/>
          <a:ln>
            <a:noFill/>
          </a:ln>
        </p:spPr>
      </p:pic>
      <p:sp>
        <p:nvSpPr>
          <p:cNvPr id="199" name="Google Shape;199;p6"/>
          <p:cNvSpPr/>
          <p:nvPr/>
        </p:nvSpPr>
        <p:spPr>
          <a:xfrm>
            <a:off x="139550" y="1381575"/>
            <a:ext cx="1143000" cy="4952700"/>
          </a:xfrm>
          <a:prstGeom prst="homePlate">
            <a:avLst>
              <a:gd fmla="val 29361" name="adj"/>
            </a:avLst>
          </a:prstGeom>
          <a:solidFill>
            <a:srgbClr val="19586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lt1"/>
              </a:solidFill>
              <a:latin typeface="Calibri"/>
              <a:ea typeface="Calibri"/>
              <a:cs typeface="Calibri"/>
              <a:sym typeface="Calibri"/>
            </a:endParaRPr>
          </a:p>
        </p:txBody>
      </p:sp>
      <p:sp>
        <p:nvSpPr>
          <p:cNvPr id="200" name="Google Shape;200;p6"/>
          <p:cNvSpPr/>
          <p:nvPr/>
        </p:nvSpPr>
        <p:spPr>
          <a:xfrm>
            <a:off x="493303" y="1397325"/>
            <a:ext cx="11256000" cy="4921200"/>
          </a:xfrm>
          <a:prstGeom prst="rect">
            <a:avLst/>
          </a:prstGeom>
          <a:noFill/>
          <a:ln cap="flat" cmpd="sng" w="19050">
            <a:solidFill>
              <a:srgbClr val="195868"/>
            </a:solidFill>
            <a:prstDash val="solid"/>
            <a:miter lim="800000"/>
            <a:headEnd len="sm" w="sm" type="none"/>
            <a:tailEnd len="sm" w="sm" type="none"/>
          </a:ln>
        </p:spPr>
        <p:txBody>
          <a:bodyPr anchorCtr="0" anchor="ctr" bIns="45700" lIns="64007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62626"/>
              </a:solidFill>
              <a:latin typeface="Calibri"/>
              <a:ea typeface="Calibri"/>
              <a:cs typeface="Calibri"/>
              <a:sym typeface="Calibri"/>
            </a:endParaRPr>
          </a:p>
        </p:txBody>
      </p:sp>
      <p:sp>
        <p:nvSpPr>
          <p:cNvPr id="201" name="Google Shape;201;p6"/>
          <p:cNvSpPr/>
          <p:nvPr/>
        </p:nvSpPr>
        <p:spPr>
          <a:xfrm>
            <a:off x="0" y="0"/>
            <a:ext cx="12192000" cy="313200"/>
          </a:xfrm>
          <a:prstGeom prst="rect">
            <a:avLst/>
          </a:prstGeom>
          <a:solidFill>
            <a:srgbClr val="26849C"/>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5" name="Shape 205"/>
        <p:cNvGrpSpPr/>
        <p:nvPr/>
      </p:nvGrpSpPr>
      <p:grpSpPr>
        <a:xfrm>
          <a:off x="0" y="0"/>
          <a:ext cx="0" cy="0"/>
          <a:chOff x="0" y="0"/>
          <a:chExt cx="0" cy="0"/>
        </a:xfrm>
      </p:grpSpPr>
      <p:sp>
        <p:nvSpPr>
          <p:cNvPr id="206" name="Google Shape;206;g2fe7b473397_0_30"/>
          <p:cNvSpPr txBox="1"/>
          <p:nvPr>
            <p:ph type="title"/>
          </p:nvPr>
        </p:nvSpPr>
        <p:spPr>
          <a:xfrm>
            <a:off x="139549" y="300300"/>
            <a:ext cx="120525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3A3838"/>
              </a:buClr>
              <a:buSzPts val="4000"/>
              <a:buFont typeface="Calibri"/>
              <a:buNone/>
            </a:pPr>
            <a:r>
              <a:rPr b="1" lang="fr-CA" sz="4000">
                <a:solidFill>
                  <a:srgbClr val="3A3838"/>
                </a:solidFill>
                <a:latin typeface="Arial"/>
                <a:ea typeface="Arial"/>
                <a:cs typeface="Arial"/>
                <a:sym typeface="Arial"/>
              </a:rPr>
              <a:t>Key Survey Findings - Financial</a:t>
            </a:r>
            <a:endParaRPr>
              <a:latin typeface="Arial"/>
              <a:ea typeface="Arial"/>
              <a:cs typeface="Arial"/>
              <a:sym typeface="Arial"/>
            </a:endParaRPr>
          </a:p>
        </p:txBody>
      </p:sp>
      <p:pic>
        <p:nvPicPr>
          <p:cNvPr descr="slide description : Slide description for Communication Objectives" id="207" name="Google Shape;207;g2fe7b473397_0_30"/>
          <p:cNvPicPr preferRelativeResize="0"/>
          <p:nvPr/>
        </p:nvPicPr>
        <p:blipFill rotWithShape="1">
          <a:blip r:embed="rId3">
            <a:alphaModFix/>
          </a:blip>
          <a:srcRect b="0" l="0" r="0" t="0"/>
          <a:stretch/>
        </p:blipFill>
        <p:spPr>
          <a:xfrm>
            <a:off x="790575" y="1095760"/>
            <a:ext cx="12700" cy="12700"/>
          </a:xfrm>
          <a:prstGeom prst="rect">
            <a:avLst/>
          </a:prstGeom>
          <a:noFill/>
          <a:ln>
            <a:noFill/>
          </a:ln>
        </p:spPr>
      </p:pic>
      <p:sp>
        <p:nvSpPr>
          <p:cNvPr id="208" name="Google Shape;208;g2fe7b473397_0_30"/>
          <p:cNvSpPr/>
          <p:nvPr/>
        </p:nvSpPr>
        <p:spPr>
          <a:xfrm>
            <a:off x="139549" y="1365900"/>
            <a:ext cx="1128000" cy="4952700"/>
          </a:xfrm>
          <a:prstGeom prst="homePlate">
            <a:avLst>
              <a:gd fmla="val 29361" name="adj"/>
            </a:avLst>
          </a:prstGeom>
          <a:solidFill>
            <a:srgbClr val="EA875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1" i="0" sz="2000" u="none" cap="none" strike="noStrike">
              <a:solidFill>
                <a:schemeClr val="lt1"/>
              </a:solidFill>
              <a:latin typeface="Calibri"/>
              <a:ea typeface="Calibri"/>
              <a:cs typeface="Calibri"/>
              <a:sym typeface="Calibri"/>
            </a:endParaRPr>
          </a:p>
        </p:txBody>
      </p:sp>
      <p:sp>
        <p:nvSpPr>
          <p:cNvPr id="209" name="Google Shape;209;g2fe7b473397_0_30"/>
          <p:cNvSpPr/>
          <p:nvPr/>
        </p:nvSpPr>
        <p:spPr>
          <a:xfrm>
            <a:off x="803274" y="1381650"/>
            <a:ext cx="10773300" cy="4921200"/>
          </a:xfrm>
          <a:prstGeom prst="rect">
            <a:avLst/>
          </a:prstGeom>
          <a:noFill/>
          <a:ln cap="flat" cmpd="sng" w="19050">
            <a:solidFill>
              <a:srgbClr val="EA875C"/>
            </a:solidFill>
            <a:prstDash val="solid"/>
            <a:miter lim="800000"/>
            <a:headEnd len="sm" w="sm" type="none"/>
            <a:tailEnd len="sm" w="sm" type="none"/>
          </a:ln>
        </p:spPr>
        <p:txBody>
          <a:bodyPr anchorCtr="0" anchor="ctr" bIns="45700" lIns="64007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262626"/>
              </a:solidFill>
              <a:latin typeface="Calibri"/>
              <a:ea typeface="Calibri"/>
              <a:cs typeface="Calibri"/>
              <a:sym typeface="Calibri"/>
            </a:endParaRPr>
          </a:p>
        </p:txBody>
      </p:sp>
      <p:sp>
        <p:nvSpPr>
          <p:cNvPr id="210" name="Google Shape;210;g2fe7b473397_0_30"/>
          <p:cNvSpPr/>
          <p:nvPr/>
        </p:nvSpPr>
        <p:spPr>
          <a:xfrm>
            <a:off x="0" y="0"/>
            <a:ext cx="12192000" cy="313200"/>
          </a:xfrm>
          <a:prstGeom prst="rect">
            <a:avLst/>
          </a:prstGeom>
          <a:solidFill>
            <a:srgbClr val="26849C"/>
          </a:solidFill>
          <a:ln cap="flat" cmpd="sng" w="12700">
            <a:solidFill>
              <a:srgbClr val="26849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11" name="Google Shape;211;g2fe7b473397_0_30" title="Points scored"/>
          <p:cNvPicPr preferRelativeResize="0"/>
          <p:nvPr/>
        </p:nvPicPr>
        <p:blipFill rotWithShape="1">
          <a:blip r:embed="rId4">
            <a:alphaModFix/>
          </a:blip>
          <a:srcRect b="0" l="0" r="0" t="10031"/>
          <a:stretch/>
        </p:blipFill>
        <p:spPr>
          <a:xfrm>
            <a:off x="1228388" y="1432525"/>
            <a:ext cx="9735225" cy="481945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2024-07-22T12:44:26Z</dcterms:created>
  <dc:creator>Boivin, Marie-Elaine (she, her / elle, la) (DFO/MPO)</dc:creator>
</cp:coreProperties>
</file>